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76" r:id="rId12"/>
    <p:sldId id="278" r:id="rId13"/>
    <p:sldId id="267" r:id="rId14"/>
    <p:sldId id="279" r:id="rId15"/>
    <p:sldId id="280" r:id="rId16"/>
    <p:sldId id="281" r:id="rId17"/>
    <p:sldId id="277" r:id="rId18"/>
    <p:sldId id="269" r:id="rId19"/>
    <p:sldId id="282" r:id="rId20"/>
    <p:sldId id="283" r:id="rId21"/>
    <p:sldId id="275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654" y="9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93836D44-1937-42DA-93FD-BC6BF7A25433}" type="datetime1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2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88E3685E-E28E-46F4-A5A0-BE4F8B38A3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0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 애플리케이션</a:t>
            </a:r>
            <a:r>
              <a:rPr lang="en-US" altLang="ko-KR" dirty="0"/>
              <a:t> : </a:t>
            </a:r>
            <a:r>
              <a:rPr lang="en-US" altLang="ko-KR" dirty="0" err="1"/>
              <a:t>Dapp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3685E-E28E-46F4-A5A0-BE4F8B38A3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64608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7778E-B9A9-4D52-A6AE-911EBC5DD69C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1B2B9-1347-46BA-9D00-48C9CC7890AB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6191-BBAE-4140-B6D1-46F7A455177F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9226-48EE-470D-84A7-86662B4423B3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77A36-D842-482E-BA20-61470F8306A5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0ADA6-2AA9-4D32-B75B-506050BC74EE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BD11-0EFD-4BA5-BE6A-C4240AB4EE4F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135A-130D-4E6C-A0A9-211A54733E58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8CBA0-6337-427C-95FB-1DD6E3253E44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44C9-8F2D-4EE3-A2F7-C59AA56B6F9D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A1DB-422A-4AA3-A0C0-209992D88FAF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32FF4-5D9F-48FE-9533-287662257FFA}" type="datetime1">
              <a:rPr lang="en-US" altLang="ko-KR" smtClean="0"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jpeg"  /><Relationship Id="rId4" Type="http://schemas.openxmlformats.org/officeDocument/2006/relationships/image" Target="../media/image48.jpeg"  /><Relationship Id="rId5" Type="http://schemas.openxmlformats.org/officeDocument/2006/relationships/image" Target="../media/image4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6.png"  /><Relationship Id="rId11" Type="http://schemas.openxmlformats.org/officeDocument/2006/relationships/image" Target="../media/image57.png"  /><Relationship Id="rId12" Type="http://schemas.openxmlformats.org/officeDocument/2006/relationships/image" Target="../media/image58.png"  /><Relationship Id="rId13" Type="http://schemas.openxmlformats.org/officeDocument/2006/relationships/image" Target="../media/image59.png"  /><Relationship Id="rId2" Type="http://schemas.openxmlformats.org/officeDocument/2006/relationships/image" Target="../media/image20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0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62.jpe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67.jpe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68.jpe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hyperlink" Target="https://youtu.be/azlaJDx-5-4" TargetMode="External" /><Relationship Id="rId4" Type="http://schemas.openxmlformats.org/officeDocument/2006/relationships/image" Target="../media/image6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70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1.png"  /><Relationship Id="rId3" Type="http://schemas.openxmlformats.org/officeDocument/2006/relationships/image" Target="../media/image7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Relationship Id="rId8" Type="http://schemas.openxmlformats.org/officeDocument/2006/relationships/image" Target="../media/image10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72.png"  /><Relationship Id="rId4" Type="http://schemas.openxmlformats.org/officeDocument/2006/relationships/image" Target="../media/image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microsoft.com/office/2007/relationships/hdphoto" Target="../embeddings/oleObject1.wdp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.png"  /><Relationship Id="rId11" Type="http://schemas.openxmlformats.org/officeDocument/2006/relationships/image" Target="../media/image28.png"  /><Relationship Id="rId12" Type="http://schemas.openxmlformats.org/officeDocument/2006/relationships/image" Target="../media/image29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Relationship Id="rId7" Type="http://schemas.openxmlformats.org/officeDocument/2006/relationships/image" Target="../media/image24.png"  /><Relationship Id="rId8" Type="http://schemas.openxmlformats.org/officeDocument/2006/relationships/image" Target="../media/image25.png"  /><Relationship Id="rId9" Type="http://schemas.openxmlformats.org/officeDocument/2006/relationships/image" Target="../media/image2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9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031714" y="1681590"/>
            <a:ext cx="9061542" cy="6159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000" kern="0" spc="-4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DApp을</a:t>
            </a:r>
          </a:p>
          <a:p>
            <a:r>
              <a:rPr lang="en-US" sz="8000" kern="0" spc="-4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이용한</a:t>
            </a:r>
          </a:p>
          <a:p>
            <a:r>
              <a:rPr lang="en-US" sz="8000" kern="0" spc="-4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전자 투표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088857" y="7074038"/>
            <a:ext cx="9877599" cy="1435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Block Chain Project</a:t>
            </a:r>
          </a:p>
          <a:p>
            <a:r>
              <a:rPr lang="en-US" sz="25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융합 IT 18681032 한규리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3580049"/>
            <a:chOff x="0" y="0"/>
            <a:chExt cx="18285714" cy="3580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42856" y="761905"/>
            <a:ext cx="1857142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Data Flow</a:t>
            </a:r>
            <a:endParaRPr lang="en-US" dirty="0"/>
          </a:p>
        </p:txBody>
      </p:sp>
      <p:pic>
        <p:nvPicPr>
          <p:cNvPr id="36" name="Picture 1"/>
          <p:cNvPicPr>
            <a:picLocks noChangeAspect="1"/>
          </p:cNvPicPr>
          <p:nvPr/>
        </p:nvPicPr>
        <p:blipFill rotWithShape="1">
          <a:blip r:embed="rId3"/>
          <a:srcRect b="56350"/>
          <a:stretch>
            <a:fillRect/>
          </a:stretch>
        </p:blipFill>
        <p:spPr>
          <a:xfrm>
            <a:off x="534338" y="2857500"/>
            <a:ext cx="6273175" cy="63954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1">
            <a:extLst>
              <a:ext uri="{FF2B5EF4-FFF2-40B4-BE49-F238E27FC236}">
                <a16:creationId xmlns:a16="http://schemas.microsoft.com/office/drawing/2014/main" id="{7E79BCCB-1B44-E570-D1D0-A8A748582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29"/>
          <a:stretch/>
        </p:blipFill>
        <p:spPr>
          <a:xfrm>
            <a:off x="11049000" y="5185351"/>
            <a:ext cx="6273174" cy="38786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7" name="Picture 1">
            <a:extLst>
              <a:ext uri="{FF2B5EF4-FFF2-40B4-BE49-F238E27FC236}">
                <a16:creationId xmlns:a16="http://schemas.microsoft.com/office/drawing/2014/main" id="{7F721D67-3AC0-8838-441A-B576359FB8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938" b="26940"/>
          <a:stretch/>
        </p:blipFill>
        <p:spPr>
          <a:xfrm>
            <a:off x="7239001" y="3921644"/>
            <a:ext cx="6273174" cy="4267200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AF8FCAF-96A7-6C29-9841-58A3642850BE}"/>
              </a:ext>
            </a:extLst>
          </p:cNvPr>
          <p:cNvCxnSpPr/>
          <p:nvPr/>
        </p:nvCxnSpPr>
        <p:spPr>
          <a:xfrm flipV="1">
            <a:off x="5410200" y="3921644"/>
            <a:ext cx="6705600" cy="5331344"/>
          </a:xfrm>
          <a:prstGeom prst="bentConnector3">
            <a:avLst>
              <a:gd name="adj1" fmla="val 5256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79467B0-C0B1-F9D2-DF01-85A77FD37D9E}"/>
              </a:ext>
            </a:extLst>
          </p:cNvPr>
          <p:cNvCxnSpPr/>
          <p:nvPr/>
        </p:nvCxnSpPr>
        <p:spPr>
          <a:xfrm flipV="1">
            <a:off x="1676400" y="3921644"/>
            <a:ext cx="6705600" cy="5331344"/>
          </a:xfrm>
          <a:prstGeom prst="bentConnector3">
            <a:avLst>
              <a:gd name="adj1" fmla="val 3102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7E19893-6F47-4609-120F-B0EB0B99E143}"/>
              </a:ext>
            </a:extLst>
          </p:cNvPr>
          <p:cNvCxnSpPr>
            <a:cxnSpLocks/>
          </p:cNvCxnSpPr>
          <p:nvPr/>
        </p:nvCxnSpPr>
        <p:spPr>
          <a:xfrm flipV="1">
            <a:off x="12115800" y="5143500"/>
            <a:ext cx="3810000" cy="304534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65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85726" y="761905"/>
            <a:ext cx="14514273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프로젝트 진행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7016" y="1864223"/>
            <a:ext cx="8611682" cy="877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웹 사이트의 속도와 성능을 향상 시키고 최종 사용자에게 콘텐츠를 빠르게 제공합니다.</a:t>
            </a:r>
          </a:p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클라우드 서버 생성부터 접속, 데이터베이스 구축까지 서비스 가이드를 통해 시작하세요.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74" y="7420552"/>
            <a:ext cx="39433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블록체인을 중심으로</a:t>
            </a:r>
            <a:endParaRPr lang="en-US" altLang="ko-KR" sz="16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주제 선정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224707" y="4795174"/>
            <a:ext cx="1829648" cy="1829648"/>
            <a:chOff x="1224707" y="4795174"/>
            <a:chExt cx="1829648" cy="18296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707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7223" y="5212830"/>
            <a:ext cx="1245568" cy="1004760"/>
            <a:chOff x="1507223" y="5212830"/>
            <a:chExt cx="1245568" cy="10047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7223" y="5212830"/>
              <a:ext cx="1245568" cy="100476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2702" y="6982050"/>
            <a:ext cx="42136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브레인스토밍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592130" y="5522307"/>
            <a:ext cx="211298" cy="375383"/>
            <a:chOff x="3592130" y="5522307"/>
            <a:chExt cx="211298" cy="3753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2130" y="5522307"/>
              <a:ext cx="211298" cy="375383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3283943" y="7420552"/>
            <a:ext cx="39433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프로젝트에 필요한</a:t>
            </a:r>
            <a:endParaRPr lang="en-US" altLang="ko-KR" sz="16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자료 조사 및 지식 습득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4340775" y="4795174"/>
            <a:ext cx="1829648" cy="1829648"/>
            <a:chOff x="4340775" y="4795174"/>
            <a:chExt cx="1829648" cy="18296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0775" y="4795174"/>
              <a:ext cx="1829648" cy="182964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148771" y="6982048"/>
            <a:ext cx="42136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자료 조사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4753310" y="5262531"/>
            <a:ext cx="1004578" cy="894933"/>
            <a:chOff x="4753310" y="5262531"/>
            <a:chExt cx="1004578" cy="8949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3310" y="5262531"/>
              <a:ext cx="1004578" cy="8949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99719" y="5533868"/>
            <a:ext cx="211298" cy="375383"/>
            <a:chOff x="6702357" y="5522307"/>
            <a:chExt cx="211298" cy="3753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2357" y="5522307"/>
              <a:ext cx="211298" cy="375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24707" y="4795174"/>
            <a:ext cx="1829648" cy="1829648"/>
            <a:chOff x="1224707" y="4795174"/>
            <a:chExt cx="1829648" cy="182964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707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07223" y="5212830"/>
            <a:ext cx="1245568" cy="1004760"/>
            <a:chOff x="1507223" y="5212830"/>
            <a:chExt cx="1245568" cy="10047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7223" y="5212830"/>
              <a:ext cx="1245568" cy="10047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90040" y="5522307"/>
            <a:ext cx="211298" cy="375383"/>
            <a:chOff x="3590040" y="5522307"/>
            <a:chExt cx="211298" cy="37538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0040" y="5522307"/>
              <a:ext cx="211298" cy="3753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340775" y="4795174"/>
            <a:ext cx="1829648" cy="1829648"/>
            <a:chOff x="4340775" y="4795174"/>
            <a:chExt cx="1829648" cy="18296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0775" y="4795174"/>
              <a:ext cx="1829648" cy="1829648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041739" y="7420552"/>
            <a:ext cx="394331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코드 작성 후 생성되는 에러 해결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16" name="그룹 1016"/>
          <p:cNvGrpSpPr/>
          <p:nvPr/>
        </p:nvGrpSpPr>
        <p:grpSpPr>
          <a:xfrm>
            <a:off x="12102324" y="4795174"/>
            <a:ext cx="1829648" cy="1829648"/>
            <a:chOff x="12102324" y="4795174"/>
            <a:chExt cx="1829648" cy="182964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2324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505680" y="5298600"/>
            <a:ext cx="1022934" cy="822795"/>
            <a:chOff x="12505680" y="5298600"/>
            <a:chExt cx="1022934" cy="8227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05680" y="5298600"/>
              <a:ext cx="1022934" cy="822795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0906581" y="6982048"/>
            <a:ext cx="42136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에러 </a:t>
            </a:r>
            <a:r>
              <a:rPr lang="en-US" altLang="ko-KR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/ </a:t>
            </a:r>
            <a:r>
              <a:rPr lang="ko-KR" altLang="en-US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디버깅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18" name="그룹 1018"/>
          <p:cNvGrpSpPr/>
          <p:nvPr/>
        </p:nvGrpSpPr>
        <p:grpSpPr>
          <a:xfrm>
            <a:off x="14467657" y="5522307"/>
            <a:ext cx="211298" cy="375383"/>
            <a:chOff x="14467657" y="5522307"/>
            <a:chExt cx="211298" cy="37538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67657" y="5522307"/>
              <a:ext cx="211298" cy="375383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14157807" y="7420552"/>
            <a:ext cx="394331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구현이 완료된 코드 최종 테스트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15214640" y="4795174"/>
            <a:ext cx="1829648" cy="1829648"/>
            <a:chOff x="15214640" y="4795174"/>
            <a:chExt cx="1829648" cy="1829648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4640" y="4795174"/>
              <a:ext cx="1829648" cy="182964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612023" y="5250981"/>
            <a:ext cx="1034882" cy="974422"/>
            <a:chOff x="15612023" y="5250981"/>
            <a:chExt cx="1034882" cy="97442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12023" y="5250981"/>
              <a:ext cx="1034882" cy="974422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14022676" y="6982048"/>
            <a:ext cx="42136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테스트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21" name="그룹 1021"/>
          <p:cNvGrpSpPr/>
          <p:nvPr/>
        </p:nvGrpSpPr>
        <p:grpSpPr>
          <a:xfrm>
            <a:off x="11015907" y="5522307"/>
            <a:ext cx="211298" cy="375383"/>
            <a:chOff x="11355341" y="5522307"/>
            <a:chExt cx="211298" cy="3753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5341" y="5522307"/>
              <a:ext cx="211298" cy="375383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6963254" y="6967587"/>
            <a:ext cx="4213658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kern="0" spc="-200" dirty="0"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코드 작성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7789511" y="8888889"/>
            <a:ext cx="6075883" cy="642980"/>
            <a:chOff x="7789511" y="8888889"/>
            <a:chExt cx="2692063" cy="642980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9511" y="8888889"/>
              <a:ext cx="2692063" cy="642980"/>
            </a:xfrm>
            <a:prstGeom prst="rect">
              <a:avLst/>
            </a:prstGeom>
          </p:spPr>
        </p:pic>
      </p:grpSp>
      <p:sp>
        <p:nvSpPr>
          <p:cNvPr id="80" name="Object 80"/>
          <p:cNvSpPr txBox="1"/>
          <p:nvPr/>
        </p:nvSpPr>
        <p:spPr>
          <a:xfrm>
            <a:off x="7593684" y="9018000"/>
            <a:ext cx="662579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rgbClr val="5886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프로그래밍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23" name="그룹 1023"/>
          <p:cNvGrpSpPr/>
          <p:nvPr/>
        </p:nvGrpSpPr>
        <p:grpSpPr>
          <a:xfrm>
            <a:off x="1332670" y="8911953"/>
            <a:ext cx="4635024" cy="642980"/>
            <a:chOff x="1033653" y="8888889"/>
            <a:chExt cx="5328252" cy="64298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653" y="8888889"/>
              <a:ext cx="5328252" cy="642980"/>
            </a:xfrm>
            <a:prstGeom prst="rect">
              <a:avLst/>
            </a:prstGeom>
          </p:spPr>
        </p:pic>
      </p:grpSp>
      <p:sp>
        <p:nvSpPr>
          <p:cNvPr id="84" name="Object 84"/>
          <p:cNvSpPr txBox="1"/>
          <p:nvPr/>
        </p:nvSpPr>
        <p:spPr>
          <a:xfrm>
            <a:off x="819657" y="9041064"/>
            <a:ext cx="5527564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rgbClr val="5886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구상 </a:t>
            </a:r>
            <a:r>
              <a:rPr lang="en-US" altLang="ko-KR" sz="2200" dirty="0">
                <a:solidFill>
                  <a:srgbClr val="5886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/ </a:t>
            </a:r>
            <a:r>
              <a:rPr lang="ko-KR" altLang="en-US" sz="2200" dirty="0">
                <a:solidFill>
                  <a:srgbClr val="5886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준비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24" name="그룹 1024"/>
          <p:cNvGrpSpPr/>
          <p:nvPr/>
        </p:nvGrpSpPr>
        <p:grpSpPr>
          <a:xfrm>
            <a:off x="15447938" y="8911953"/>
            <a:ext cx="1474136" cy="642980"/>
            <a:chOff x="11909180" y="8888889"/>
            <a:chExt cx="5328252" cy="642980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9180" y="8888889"/>
              <a:ext cx="5328252" cy="642980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15413847" y="9018000"/>
            <a:ext cx="1592677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200" dirty="0">
                <a:solidFill>
                  <a:srgbClr val="5886FF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마무리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grpSp>
        <p:nvGrpSpPr>
          <p:cNvPr id="1025" name="그룹 1025"/>
          <p:cNvGrpSpPr/>
          <p:nvPr/>
        </p:nvGrpSpPr>
        <p:grpSpPr>
          <a:xfrm>
            <a:off x="6448857" y="9078987"/>
            <a:ext cx="770909" cy="262784"/>
            <a:chOff x="6690253" y="9078987"/>
            <a:chExt cx="770909" cy="262784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0253" y="9078987"/>
              <a:ext cx="770909" cy="262784"/>
            </a:xfrm>
            <a:prstGeom prst="rect">
              <a:avLst/>
            </a:prstGeom>
          </p:spPr>
        </p:pic>
      </p:grpSp>
      <p:pic>
        <p:nvPicPr>
          <p:cNvPr id="69" name="Object 48">
            <a:extLst>
              <a:ext uri="{FF2B5EF4-FFF2-40B4-BE49-F238E27FC236}">
                <a16:creationId xmlns:a16="http://schemas.microsoft.com/office/drawing/2014/main" id="{65B2000D-CBC7-9933-B657-FDB6E5B6117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55259" y="4823368"/>
            <a:ext cx="1829648" cy="1829648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300792" y="9113774"/>
            <a:ext cx="770909" cy="262784"/>
            <a:chOff x="10809922" y="9078987"/>
            <a:chExt cx="770909" cy="262784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09922" y="9078987"/>
              <a:ext cx="770909" cy="262784"/>
            </a:xfrm>
            <a:prstGeom prst="rect">
              <a:avLst/>
            </a:prstGeom>
          </p:spPr>
        </p:pic>
      </p:grpSp>
      <p:sp>
        <p:nvSpPr>
          <p:cNvPr id="68" name="Object 54">
            <a:extLst>
              <a:ext uri="{FF2B5EF4-FFF2-40B4-BE49-F238E27FC236}">
                <a16:creationId xmlns:a16="http://schemas.microsoft.com/office/drawing/2014/main" id="{FE93716F-DCD9-2589-F91C-B94670CE1445}"/>
              </a:ext>
            </a:extLst>
          </p:cNvPr>
          <p:cNvSpPr txBox="1"/>
          <p:nvPr/>
        </p:nvSpPr>
        <p:spPr>
          <a:xfrm>
            <a:off x="7178243" y="7420550"/>
            <a:ext cx="394331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요구사항에 맞게 코드 작성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75" name="그룹 1005">
            <a:extLst>
              <a:ext uri="{FF2B5EF4-FFF2-40B4-BE49-F238E27FC236}">
                <a16:creationId xmlns:a16="http://schemas.microsoft.com/office/drawing/2014/main" id="{50062B4B-CC1A-F1C1-3902-B983DA17E1F7}"/>
              </a:ext>
            </a:extLst>
          </p:cNvPr>
          <p:cNvGrpSpPr/>
          <p:nvPr/>
        </p:nvGrpSpPr>
        <p:grpSpPr>
          <a:xfrm>
            <a:off x="4748284" y="5221609"/>
            <a:ext cx="1049421" cy="1003794"/>
            <a:chOff x="8464720" y="4580067"/>
            <a:chExt cx="1339554" cy="1281313"/>
          </a:xfrm>
        </p:grpSpPr>
        <p:pic>
          <p:nvPicPr>
            <p:cNvPr id="77" name="Object 17">
              <a:extLst>
                <a:ext uri="{FF2B5EF4-FFF2-40B4-BE49-F238E27FC236}">
                  <a16:creationId xmlns:a16="http://schemas.microsoft.com/office/drawing/2014/main" id="{4775489B-B6DA-6AB7-E0B0-4B61BEFB6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64720" y="4580067"/>
              <a:ext cx="1339554" cy="128131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67794" y="5310618"/>
            <a:ext cx="1004578" cy="894933"/>
            <a:chOff x="4753310" y="5262531"/>
            <a:chExt cx="1004578" cy="89493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53310" y="5262531"/>
              <a:ext cx="1004578" cy="894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962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3622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03</a:t>
            </a:r>
          </a:p>
          <a:p>
            <a:r>
              <a:rPr lang="en-US" sz="6800" kern="0" spc="-5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프로젝트 소개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068000" y="6068933"/>
            <a:ext cx="6562850" cy="1140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페이지 설명</a:t>
            </a: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</a:t>
            </a:r>
            <a:r>
              <a:rPr lang="en-US" sz="2400" kern="0" spc="-1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프로젝트</a:t>
            </a: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테스트</a:t>
            </a: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 </a:t>
            </a:r>
            <a:r>
              <a:rPr lang="en-US" sz="2400" kern="0" spc="-1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영상</a:t>
            </a:r>
            <a:endParaRPr lang="en-US" sz="2400" kern="0" spc="-1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3808076"/>
            <a:ext cx="10018009" cy="4827002"/>
            <a:chOff x="761905" y="3808076"/>
            <a:chExt cx="10018009" cy="48270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905" y="3808076"/>
              <a:ext cx="10018009" cy="48270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155" y="761905"/>
            <a:ext cx="177714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페이지 설명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3852" y="1846221"/>
            <a:ext cx="100180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웹 페이지 기능 설명 </a:t>
            </a:r>
            <a:r>
              <a:rPr lang="en-US" altLang="ko-KR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– </a:t>
            </a:r>
            <a:r>
              <a:rPr lang="ko-KR" alt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메인 페이지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38637" y="2919345"/>
            <a:ext cx="7871403" cy="2111424"/>
            <a:chOff x="11738637" y="2919345"/>
            <a:chExt cx="7871403" cy="21114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38637" y="2919345"/>
              <a:ext cx="5785172" cy="2111424"/>
              <a:chOff x="11738637" y="2919345"/>
              <a:chExt cx="5785172" cy="21114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2919345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38637" y="2919345"/>
              <a:ext cx="5785172" cy="132568"/>
              <a:chOff x="11738637" y="2919345"/>
              <a:chExt cx="5785172" cy="13256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38637" y="2919345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2453333" y="381297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웹 서버를 </a:t>
              </a:r>
              <a:r>
                <a:rPr lang="ko-KR" altLang="en-US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구동시키면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자동으로 보이는 페이지</a:t>
              </a:r>
              <a:endParaRPr lang="en-US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관련 정보가 보임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상단에 메뉴바를 클릭하면 해당 페이지 이동</a:t>
              </a:r>
              <a:endPara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065143" y="325558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❶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메인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738637" y="5175389"/>
            <a:ext cx="7871403" cy="2111424"/>
            <a:chOff x="11738637" y="5175389"/>
            <a:chExt cx="7871403" cy="21114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38637" y="5175389"/>
              <a:ext cx="5785172" cy="2111424"/>
              <a:chOff x="11738637" y="5175389"/>
              <a:chExt cx="5785172" cy="2111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5175389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38637" y="5175389"/>
              <a:ext cx="5785172" cy="132568"/>
              <a:chOff x="11738637" y="5175389"/>
              <a:chExt cx="5785172" cy="1325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38637" y="5175389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2453333" y="606902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좌측 하단에 </a:t>
              </a:r>
              <a:r>
                <a:rPr lang="en-US" altLang="ko-KR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Metamask</a:t>
              </a:r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계정 정보 출력</a:t>
              </a:r>
              <a:endParaRPr lang="en-US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Option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바로 후보자 선택 가능</a:t>
              </a:r>
              <a:endParaRPr lang="en-US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투표하기 버튼 클릭 시 투표 완료</a:t>
              </a:r>
              <a:endPara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2065143" y="551162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❷ 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1738637" y="7431433"/>
            <a:ext cx="7871403" cy="2111424"/>
            <a:chOff x="11738637" y="7431433"/>
            <a:chExt cx="7871403" cy="2111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738637" y="7431433"/>
              <a:ext cx="5785172" cy="2111424"/>
              <a:chOff x="11738637" y="7431433"/>
              <a:chExt cx="5785172" cy="21114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7431433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38637" y="7431433"/>
              <a:ext cx="5785172" cy="132568"/>
              <a:chOff x="11738637" y="7431433"/>
              <a:chExt cx="5785172" cy="132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38637" y="7431433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12453333" y="8325057"/>
              <a:ext cx="7156707" cy="6155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페이지에서 투표한 값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해당 후보자들 명단이 순서대로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2065143" y="7767667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❸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결과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0F787A-1A95-AA8E-7C94-8754D46D61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3837083"/>
            <a:ext cx="10018009" cy="4768989"/>
            <a:chOff x="761905" y="3837083"/>
            <a:chExt cx="10018009" cy="4768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905" y="3837083"/>
              <a:ext cx="10018009" cy="476898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155" y="761905"/>
            <a:ext cx="177714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페이지 설명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3852" y="1846221"/>
            <a:ext cx="100180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웹 페이지 설명 </a:t>
            </a:r>
            <a:r>
              <a:rPr lang="en-US" altLang="ko-KR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- </a:t>
            </a:r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투표 페이지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38637" y="2919345"/>
            <a:ext cx="7871403" cy="2111424"/>
            <a:chOff x="11738637" y="2919345"/>
            <a:chExt cx="7871403" cy="21114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38637" y="2919345"/>
              <a:ext cx="5785172" cy="2111424"/>
              <a:chOff x="11738637" y="2919345"/>
              <a:chExt cx="5785172" cy="21114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2919345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38637" y="2919345"/>
              <a:ext cx="5785172" cy="132568"/>
              <a:chOff x="11738637" y="2919345"/>
              <a:chExt cx="5785172" cy="13256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38637" y="2919345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2453333" y="381297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웹 서버를 </a:t>
              </a:r>
              <a:r>
                <a:rPr lang="ko-KR" altLang="en-US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구동시키면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자동으로 보이는 페이지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관련 정보가 보임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상단에 메뉴바를 클릭하면 해당 페이지 이동</a:t>
              </a:r>
              <a:endPara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065143" y="325558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❶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메인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738637" y="5175389"/>
            <a:ext cx="7871403" cy="2111424"/>
            <a:chOff x="11738637" y="5175389"/>
            <a:chExt cx="7871403" cy="21114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38637" y="5175389"/>
              <a:ext cx="5785172" cy="2111424"/>
              <a:chOff x="11738637" y="5175389"/>
              <a:chExt cx="5785172" cy="2111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5175389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38637" y="5175389"/>
              <a:ext cx="5785172" cy="132568"/>
              <a:chOff x="11738637" y="5175389"/>
              <a:chExt cx="5785172" cy="1325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38637" y="5175389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2453333" y="606902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좌측 하단에 </a:t>
              </a:r>
              <a:r>
                <a:rPr lang="en-US" altLang="ko-KR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Metamask</a:t>
              </a:r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계정 정보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Option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바로 후보자 선택 가능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투표하기 버튼 클릭 시 투표 완료</a:t>
              </a:r>
              <a:endPara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2065143" y="551162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❷ 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1738637" y="7431433"/>
            <a:ext cx="7871403" cy="2111424"/>
            <a:chOff x="11738637" y="7431433"/>
            <a:chExt cx="7871403" cy="2111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738637" y="7431433"/>
              <a:ext cx="5785172" cy="2111424"/>
              <a:chOff x="11738637" y="7431433"/>
              <a:chExt cx="5785172" cy="21114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7431433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38637" y="7431433"/>
              <a:ext cx="5785172" cy="132568"/>
              <a:chOff x="11738637" y="7431433"/>
              <a:chExt cx="5785172" cy="132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38637" y="7431433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12453333" y="8325057"/>
              <a:ext cx="7156707" cy="6155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페이지에서 투표한 값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해당 후보자들 명단이 순서대로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2065143" y="7767667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❸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결과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04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AB67E-82EB-FBAE-6755-16BE384999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1905" y="3829256"/>
            <a:ext cx="10018009" cy="4784642"/>
            <a:chOff x="761905" y="3829256"/>
            <a:chExt cx="10018009" cy="47846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905" y="3829256"/>
              <a:ext cx="10018009" cy="47846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155" y="761905"/>
            <a:ext cx="177714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페이지 설명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3852" y="1846221"/>
            <a:ext cx="1001800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웹 페이지 기능 설명 </a:t>
            </a:r>
            <a:r>
              <a:rPr lang="en-US" altLang="ko-KR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– </a:t>
            </a:r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투표 결과 페이지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738637" y="2919345"/>
            <a:ext cx="7871403" cy="2111424"/>
            <a:chOff x="11738637" y="2919345"/>
            <a:chExt cx="7871403" cy="21114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38637" y="2919345"/>
              <a:ext cx="5785172" cy="2111424"/>
              <a:chOff x="11738637" y="2919345"/>
              <a:chExt cx="5785172" cy="211142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2919345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738637" y="2919345"/>
              <a:ext cx="5785172" cy="132568"/>
              <a:chOff x="11738637" y="2919345"/>
              <a:chExt cx="5785172" cy="13256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738637" y="2919345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12453333" y="381297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웹 서버를 </a:t>
              </a:r>
              <a:r>
                <a:rPr lang="ko-KR" altLang="en-US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구동시키면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자동으로 보이는 페이지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관련 정보가 보임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상단에 메뉴바를 클릭하면 해당 페이지 이동</a:t>
              </a:r>
              <a:endPara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12065143" y="325558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❶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메인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1738637" y="5175389"/>
            <a:ext cx="7871403" cy="2111424"/>
            <a:chOff x="11738637" y="5175389"/>
            <a:chExt cx="7871403" cy="21114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738637" y="5175389"/>
              <a:ext cx="5785172" cy="2111424"/>
              <a:chOff x="11738637" y="5175389"/>
              <a:chExt cx="5785172" cy="211142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5175389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738637" y="5175389"/>
              <a:ext cx="5785172" cy="132568"/>
              <a:chOff x="11738637" y="5175389"/>
              <a:chExt cx="5785172" cy="13256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38637" y="5175389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27" name="Object 27"/>
            <p:cNvSpPr txBox="1"/>
            <p:nvPr/>
          </p:nvSpPr>
          <p:spPr>
            <a:xfrm>
              <a:off x="12453333" y="6069021"/>
              <a:ext cx="7156707" cy="8771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좌측 하단에 </a:t>
              </a:r>
              <a:r>
                <a:rPr lang="en-US" altLang="ko-KR" sz="1700" kern="0" spc="-100" dirty="0" err="1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Metamask</a:t>
              </a:r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계정 정보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Option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바로 후보자 선택 가능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투표하기 버튼 클릭 시 투표 완료</a:t>
              </a:r>
              <a:endParaRPr lang="en-US" altLang="ko-KR" sz="1600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12065143" y="5511621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❷ 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1738637" y="7431433"/>
            <a:ext cx="7871403" cy="2111424"/>
            <a:chOff x="11738637" y="7431433"/>
            <a:chExt cx="7871403" cy="21114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738637" y="7431433"/>
              <a:ext cx="5785172" cy="2111424"/>
              <a:chOff x="11738637" y="7431433"/>
              <a:chExt cx="5785172" cy="211142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738637" y="7431433"/>
                <a:ext cx="5785172" cy="211142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738637" y="7431433"/>
              <a:ext cx="5785172" cy="132568"/>
              <a:chOff x="11738637" y="7431433"/>
              <a:chExt cx="5785172" cy="1325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38637" y="7431433"/>
                <a:ext cx="5785172" cy="132568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12453333" y="8325057"/>
              <a:ext cx="7156707" cy="61555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투표 페이지에서 투표한 값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  <a:p>
              <a:r>
                <a:rPr lang="en-US" altLang="ko-KR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- </a:t>
              </a:r>
              <a:r>
                <a:rPr lang="ko-KR" altLang="en-US" sz="1700" kern="0" spc="-100" dirty="0">
                  <a:solidFill>
                    <a:srgbClr val="000000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해당 후보자들 명단이 순서대로 출력</a:t>
              </a:r>
              <a:endParaRPr lang="en-US" altLang="ko-KR" sz="17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endParaRPr>
            </a:p>
          </p:txBody>
        </p:sp>
        <p:sp>
          <p:nvSpPr>
            <p:cNvPr id="38" name="Object 38"/>
            <p:cNvSpPr txBox="1"/>
            <p:nvPr/>
          </p:nvSpPr>
          <p:spPr>
            <a:xfrm>
              <a:off x="12065143" y="7767667"/>
              <a:ext cx="5391117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❸ </a:t>
              </a:r>
              <a:r>
                <a:rPr lang="ko-KR" altLang="en-US" sz="2400" kern="0" spc="-200" dirty="0">
                  <a:solidFill>
                    <a:srgbClr val="000000"/>
                  </a:solidFill>
                  <a:latin typeface="S-Core Dream 6 Bold" panose="020B0703030302020204" pitchFamily="34" charset="-127"/>
                  <a:ea typeface="S-Core Dream 6 Bold" panose="020B0703030302020204" pitchFamily="34" charset="-127"/>
                  <a:cs typeface="S-Core Dream 6 Bold" pitchFamily="34" charset="0"/>
                </a:rPr>
                <a:t>투표 결과 페이지</a:t>
              </a:r>
              <a:endParaRPr lang="en-US" dirty="0">
                <a:latin typeface="S-Core Dream 6 Bold" panose="020B0703030302020204" pitchFamily="34" charset="-127"/>
                <a:ea typeface="S-Core Dream 6 Bold" panose="020B07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230143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70269" y="761905"/>
            <a:ext cx="9745184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프로젝트 테스트 영상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pic>
        <p:nvPicPr>
          <p:cNvPr id="6" name="그림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43800" y="37338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36226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04</a:t>
            </a:r>
          </a:p>
          <a:p>
            <a:r>
              <a:rPr lang="en-US" sz="6800" kern="0" spc="-500" dirty="0" err="1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블록체인의</a:t>
            </a:r>
            <a:r>
              <a:rPr lang="en-US" sz="6800" kern="0" spc="-5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 미래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068000" y="6068933"/>
            <a:ext cx="6562850" cy="1142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■  </a:t>
            </a:r>
            <a:r>
              <a:rPr lang="ko-KR" alt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활용 분야</a:t>
            </a:r>
            <a:endParaRPr lang="en-US" altLang="ko-KR" sz="24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3 Light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■  </a:t>
            </a:r>
            <a:r>
              <a:rPr lang="en-US" sz="24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3 Light" pitchFamily="34" charset="0"/>
              </a:rPr>
              <a:t>마무리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AB67E-82EB-FBAE-6755-16BE384999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155" y="761905"/>
            <a:ext cx="177714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활용 분야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84B97410-CD91-EFF2-C51F-D38BC2F86880}"/>
              </a:ext>
            </a:extLst>
          </p:cNvPr>
          <p:cNvSpPr txBox="1"/>
          <p:nvPr/>
        </p:nvSpPr>
        <p:spPr>
          <a:xfrm>
            <a:off x="9142857" y="3924300"/>
            <a:ext cx="8306943" cy="5863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앞으로 블록체인은 중앙기관 없이도 신뢰 네트워크를 구축하여 ‘기술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·</a:t>
            </a: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사회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·</a:t>
            </a: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경제적 </a:t>
            </a:r>
            <a:r>
              <a:rPr lang="ko-KR" altLang="en-US" sz="18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인프라’로서의</a:t>
            </a: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역할을 할 것으로 보인다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 </a:t>
            </a: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이에 따라 각 분야에 블록체인의 다양한 특성이 활용할 것으로 예상된다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금융기관은 송금 및 결제나 주식거래 등 금융서비스 대부분에 블록체인 적용을 확대하고 있다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산업 분야에서는 블록체인 기술을 활용한 새로운 비즈니스 모델이 등장하고 있으며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공공조직에서는 블록체인의 신뢰성을 기반으로 공공부문의 투명성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효율성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행정절차 간소화에 활용할 것으로 보인다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민간분야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특히 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IT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기업은 본연의 사업 영역에 블록체인 기술을 활용하거나 블록체인 주도권을 확보하기 위해 투자를 확대하고 있다</a:t>
            </a:r>
            <a:endParaRPr lang="en-US" altLang="ko-KR" b="0" i="0" dirty="0">
              <a:effectLst/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이렇게 블록체인 기술은 단순한 디지털 통화의 발행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거래를 넘어서 상호운용성을 높여 초신뢰를 주도하는 </a:t>
            </a:r>
            <a:r>
              <a:rPr lang="ko-KR" altLang="en-US" b="0" i="0" dirty="0" err="1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플랫폼적인</a:t>
            </a:r>
            <a:r>
              <a:rPr lang="ko-KR" altLang="en-US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기술로 우리에게 다가올 것이다</a:t>
            </a:r>
            <a:r>
              <a:rPr lang="en-US" altLang="ko-KR" b="0" i="0" dirty="0">
                <a:effectLst/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altLang="ko-KR" sz="1800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pic>
        <p:nvPicPr>
          <p:cNvPr id="1028" name="Picture 4" descr="Special 이미지">
            <a:extLst>
              <a:ext uri="{FF2B5EF4-FFF2-40B4-BE49-F238E27FC236}">
                <a16:creationId xmlns:a16="http://schemas.microsoft.com/office/drawing/2014/main" id="{B0B0C06C-D239-F252-0A33-7A57453C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45" y="2204024"/>
            <a:ext cx="6320355" cy="735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59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AAB67E-82EB-FBAE-6755-16BE384999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7155" y="761905"/>
            <a:ext cx="1777141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마무리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51EC021-58CC-A055-6FFB-F777D2AE434E}"/>
              </a:ext>
            </a:extLst>
          </p:cNvPr>
          <p:cNvSpPr txBox="1"/>
          <p:nvPr/>
        </p:nvSpPr>
        <p:spPr>
          <a:xfrm>
            <a:off x="990600" y="4305300"/>
            <a:ext cx="8915400" cy="3370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이번 프로젝트를 통해 단순하게만 정의만 알고 있던 블록체인이 기술적으로 어디에 사용되는지 더 정확하게 알 수 있게 되었다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프로젝트를 진행하면서 생긴 에러들로 많은 우여곡절이 있었지만 포기하지 않고 완료하게 되어서 너무 뿌듯하다</a:t>
            </a:r>
            <a:r>
              <a:rPr lang="en-US" altLang="ko-KR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내가 할 수 있는 일이 하나가 더 생겼다고 생각하니 기쁘고 다음 프로젝트 때도 열심히 하고 </a:t>
            </a:r>
            <a:r>
              <a:rPr lang="ko-KR" altLang="en-US" sz="1800" dirty="0" err="1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싶어졌다</a:t>
            </a:r>
            <a:r>
              <a:rPr lang="en-US" altLang="ko-KR" sz="1800" dirty="0"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252CB-F1F1-5E5E-0FE6-70B9820021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4662012"/>
            <a:ext cx="6944873" cy="463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5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9538" y="2323810"/>
            <a:ext cx="16764271" cy="7200000"/>
            <a:chOff x="759538" y="2323810"/>
            <a:chExt cx="16764271" cy="7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538" y="2323810"/>
              <a:ext cx="16764271" cy="7200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558377" y="761905"/>
            <a:ext cx="5168969" cy="10285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19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INDEX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82229" y="3264638"/>
            <a:ext cx="6074796" cy="712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01 블록체인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90705" y="3925257"/>
            <a:ext cx="7153295" cy="1295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블록체인</a:t>
            </a: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이더리움(Etherium)</a:t>
            </a: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</a:t>
            </a:r>
            <a:r>
              <a:rPr lang="en-US" sz="18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Dapp이</a:t>
            </a:r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란</a:t>
            </a:r>
            <a:endParaRPr lang="en-US" sz="18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82229" y="6561914"/>
            <a:ext cx="6074796" cy="712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02 프로젝트 구축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990705" y="7222543"/>
            <a:ext cx="7153295" cy="1708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종이투표의 문제점</a:t>
            </a: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요구 사항</a:t>
            </a: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Data Flow</a:t>
            </a:r>
          </a:p>
          <a:p>
            <a:pPr>
              <a:lnSpc>
                <a:spcPct val="150000"/>
              </a:lnSpc>
            </a:pPr>
            <a:r>
              <a:rPr lang="en-US" altLang="ko-KR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  </a:t>
            </a:r>
            <a:r>
              <a:rPr lang="ko-KR" alt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 진행</a:t>
            </a:r>
            <a:endParaRPr lang="en-US" altLang="ko-KR" sz="18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914000" y="3264638"/>
            <a:ext cx="6074796" cy="7122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03 프로젝트 소개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422477" y="3925257"/>
            <a:ext cx="6722524" cy="879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페이지 설명</a:t>
            </a: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</a:t>
            </a:r>
            <a:r>
              <a:rPr lang="en-US" sz="18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프로젝트</a:t>
            </a:r>
            <a:r>
              <a:rPr 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ko-KR" alt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테스트</a:t>
            </a: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 </a:t>
            </a:r>
            <a:r>
              <a:rPr lang="en-US" sz="1800" kern="0" spc="-100" dirty="0" err="1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영상</a:t>
            </a:r>
            <a:endParaRPr lang="en-US" sz="18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14000" y="6561914"/>
            <a:ext cx="6074796" cy="7280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04 블록체인의 미래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9913978" y="6245124"/>
            <a:ext cx="6889506" cy="115938"/>
            <a:chOff x="9913978" y="6245124"/>
            <a:chExt cx="6889506" cy="1159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3978" y="6245124"/>
              <a:ext cx="6889506" cy="11593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0422477" y="7222543"/>
            <a:ext cx="7332124" cy="879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</a:t>
            </a:r>
            <a:r>
              <a:rPr lang="ko-KR" alt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활용 분야</a:t>
            </a:r>
            <a:endParaRPr lang="en-US" altLang="ko-KR" sz="1800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■  마무리</a:t>
            </a:r>
            <a:endParaRPr lang="en-US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  <a:solidFill>
            <a:srgbClr val="5886FF"/>
          </a:solidFill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  <a:solidFill>
              <a:srgbClr val="5886FF"/>
            </a:solidFill>
          </p:spPr>
        </p:pic>
      </p:grpSp>
      <p:sp>
        <p:nvSpPr>
          <p:cNvPr id="8" name="Object 8"/>
          <p:cNvSpPr txBox="1"/>
          <p:nvPr/>
        </p:nvSpPr>
        <p:spPr>
          <a:xfrm>
            <a:off x="10031714" y="1681590"/>
            <a:ext cx="9714333" cy="15956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900" kern="0" spc="-300" dirty="0">
                <a:solidFill>
                  <a:srgbClr val="FFFFFF"/>
                </a:solidFill>
                <a:latin typeface="S-Core Dream 8 Heavy" pitchFamily="34" charset="0"/>
                <a:cs typeface="S-Core Dream 8 Heavy" pitchFamily="34" charset="0"/>
              </a:rPr>
              <a:t>감사합니다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088857" y="7153400"/>
            <a:ext cx="2619095" cy="2180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Name</a:t>
            </a:r>
          </a:p>
          <a:p>
            <a:r>
              <a:rPr lang="en-US" sz="20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ID</a:t>
            </a:r>
          </a:p>
          <a:p>
            <a:r>
              <a:rPr lang="en-US" sz="20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GitHub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34952" y="7140705"/>
            <a:ext cx="6128571" cy="21802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Gyu Ri Han</a:t>
            </a:r>
          </a:p>
          <a:p>
            <a:r>
              <a:rPr lang="en-US" sz="20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18681032</a:t>
            </a:r>
          </a:p>
          <a:p>
            <a:r>
              <a:rPr lang="en-US" sz="2000" kern="0" spc="-100" dirty="0">
                <a:solidFill>
                  <a:srgbClr val="FFFFFF"/>
                </a:solidFill>
                <a:latin typeface="S-Core Dream 4 Regular" pitchFamily="34" charset="0"/>
                <a:cs typeface="S-Core Dream 4 Regular" pitchFamily="34" charset="0"/>
              </a:rPr>
              <a:t>https://github.com/riri0602/election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1E3766-B6E9-6635-5354-63AAB94EA0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3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3619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01</a:t>
            </a:r>
          </a:p>
          <a:p>
            <a:r>
              <a:rPr lang="en-US" sz="6800" kern="0" spc="-5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블록체인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068000" y="6068933"/>
            <a:ext cx="6562850" cy="1696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블록체인</a:t>
            </a: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이더리움(Etherium)</a:t>
            </a: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</a:t>
            </a:r>
            <a:r>
              <a:rPr lang="en-US" sz="2400" kern="0" spc="-100" dirty="0" err="1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DApp이란</a:t>
            </a:r>
            <a:endParaRPr lang="en-US" sz="2400" kern="0" spc="-100" dirty="0">
              <a:solidFill>
                <a:srgbClr val="000000"/>
              </a:solidFill>
              <a:latin typeface="S-Core Dream 3 Light" pitchFamily="34" charset="0"/>
              <a:cs typeface="S-Core Dream 3 Light" pitchFamily="34" charset="0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538" y="3288889"/>
            <a:ext cx="16764271" cy="6239664"/>
            <a:chOff x="759538" y="3288889"/>
            <a:chExt cx="16764271" cy="6239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538" y="3288889"/>
              <a:ext cx="16764271" cy="62396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1125" y="761905"/>
            <a:ext cx="18063476" cy="1379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블록체인, 왜 이용해야 할까?</a:t>
            </a:r>
            <a:endParaRPr lang="en-US" dirty="0"/>
          </a:p>
        </p:txBody>
      </p: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304" y="4818656"/>
            <a:ext cx="17452740" cy="409220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-1921429" y="1837486"/>
            <a:ext cx="22128571" cy="879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4차 산업혁명 시대가 도래하고 있다는 사실은 더 이상 누구도 부정하지 않는 것으로 보인다.</a:t>
            </a:r>
          </a:p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새로운 산업혁명의 흐름과 함께 블록체인(Block Chain) 기술이 ‘초신뢰를 주도하는 핵심 인프라’ 역할로 부상하고 있기 때문이다.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50649" y="8910863"/>
            <a:ext cx="15584416" cy="44407"/>
            <a:chOff x="1350649" y="8314286"/>
            <a:chExt cx="15584416" cy="444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0649" y="8314286"/>
              <a:ext cx="15584416" cy="4440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862564" y="5127120"/>
            <a:ext cx="7252215" cy="553998"/>
          </a:xfrm>
          <a:prstGeom prst="rect">
            <a:avLst/>
          </a:prstGeom>
          <a:noFill/>
          <a:ln w="57150">
            <a:solidFill>
              <a:srgbClr val="5886FF"/>
            </a:solidFill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2018 ~ 2025 블록체인 시장 성장 추세</a:t>
            </a:r>
            <a:endParaRPr lang="en-US" sz="30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545728" y="6319531"/>
            <a:ext cx="2027533" cy="2003379"/>
            <a:chOff x="14907524" y="4141168"/>
            <a:chExt cx="2027533" cy="20033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910086" y="4141168"/>
              <a:ext cx="2003379" cy="2003379"/>
              <a:chOff x="14910086" y="4141168"/>
              <a:chExt cx="2003379" cy="200337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10086" y="4141168"/>
                <a:ext cx="2003379" cy="2003379"/>
              </a:xfrm>
              <a:prstGeom prst="rect">
                <a:avLst/>
              </a:prstGeom>
            </p:spPr>
          </p:pic>
        </p:grpSp>
        <p:sp>
          <p:nvSpPr>
            <p:cNvPr id="19" name="Object 19"/>
            <p:cNvSpPr txBox="1"/>
            <p:nvPr/>
          </p:nvSpPr>
          <p:spPr>
            <a:xfrm>
              <a:off x="14400641" y="4420971"/>
              <a:ext cx="3041299" cy="2083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kern="0" spc="-200" dirty="0">
                  <a:solidFill>
                    <a:srgbClr val="FFFFFF"/>
                  </a:solidFill>
                  <a:latin typeface="S-Core Dream 6 Bold" pitchFamily="34" charset="0"/>
                  <a:cs typeface="S-Core Dream 6 Bold" pitchFamily="34" charset="0"/>
                </a:rPr>
                <a:t>약</a:t>
              </a:r>
            </a:p>
            <a:p>
              <a:pPr algn="ctr"/>
              <a:r>
                <a:rPr lang="en-US" sz="3800" kern="0" spc="-300" dirty="0">
                  <a:solidFill>
                    <a:srgbClr val="6DEDB6"/>
                  </a:solidFill>
                  <a:latin typeface="S-Core Dream 6 Bold" pitchFamily="34" charset="0"/>
                  <a:cs typeface="S-Core Dream 6 Bold" pitchFamily="34" charset="0"/>
                </a:rPr>
                <a:t>35%</a:t>
              </a:r>
            </a:p>
            <a:p>
              <a:pPr algn="ctr"/>
              <a:r>
                <a:rPr lang="en-US" sz="2300" kern="0" spc="-200" dirty="0">
                  <a:solidFill>
                    <a:srgbClr val="FFFFFF"/>
                  </a:solidFill>
                  <a:latin typeface="S-Core Dream 6 Bold" pitchFamily="34" charset="0"/>
                  <a:cs typeface="S-Core Dream 6 Bold" pitchFamily="34" charset="0"/>
                </a:rPr>
                <a:t>증가</a:t>
              </a:r>
              <a:endParaRPr lang="en-US" dirty="0"/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9705D54-E7E0-7C57-73E1-E76D72D0C426}"/>
              </a:ext>
            </a:extLst>
          </p:cNvPr>
          <p:cNvSpPr/>
          <p:nvPr/>
        </p:nvSpPr>
        <p:spPr>
          <a:xfrm rot="20949539">
            <a:off x="3826645" y="5436139"/>
            <a:ext cx="9793127" cy="2098875"/>
          </a:xfrm>
          <a:custGeom>
            <a:avLst/>
            <a:gdLst>
              <a:gd name="connsiteX0" fmla="*/ 0 w 8763000"/>
              <a:gd name="connsiteY0" fmla="*/ 326462 h 1305847"/>
              <a:gd name="connsiteX1" fmla="*/ 8110077 w 8763000"/>
              <a:gd name="connsiteY1" fmla="*/ 326462 h 1305847"/>
              <a:gd name="connsiteX2" fmla="*/ 8110077 w 8763000"/>
              <a:gd name="connsiteY2" fmla="*/ 0 h 1305847"/>
              <a:gd name="connsiteX3" fmla="*/ 8763000 w 8763000"/>
              <a:gd name="connsiteY3" fmla="*/ 652924 h 1305847"/>
              <a:gd name="connsiteX4" fmla="*/ 8110077 w 8763000"/>
              <a:gd name="connsiteY4" fmla="*/ 1305847 h 1305847"/>
              <a:gd name="connsiteX5" fmla="*/ 8110077 w 8763000"/>
              <a:gd name="connsiteY5" fmla="*/ 979385 h 1305847"/>
              <a:gd name="connsiteX6" fmla="*/ 0 w 8763000"/>
              <a:gd name="connsiteY6" fmla="*/ 979385 h 1305847"/>
              <a:gd name="connsiteX7" fmla="*/ 0 w 8763000"/>
              <a:gd name="connsiteY7" fmla="*/ 326462 h 1305847"/>
              <a:gd name="connsiteX0" fmla="*/ 0 w 8763000"/>
              <a:gd name="connsiteY0" fmla="*/ 979385 h 1305847"/>
              <a:gd name="connsiteX1" fmla="*/ 8110077 w 8763000"/>
              <a:gd name="connsiteY1" fmla="*/ 326462 h 1305847"/>
              <a:gd name="connsiteX2" fmla="*/ 8110077 w 8763000"/>
              <a:gd name="connsiteY2" fmla="*/ 0 h 1305847"/>
              <a:gd name="connsiteX3" fmla="*/ 8763000 w 8763000"/>
              <a:gd name="connsiteY3" fmla="*/ 652924 h 1305847"/>
              <a:gd name="connsiteX4" fmla="*/ 8110077 w 8763000"/>
              <a:gd name="connsiteY4" fmla="*/ 1305847 h 1305847"/>
              <a:gd name="connsiteX5" fmla="*/ 8110077 w 8763000"/>
              <a:gd name="connsiteY5" fmla="*/ 979385 h 1305847"/>
              <a:gd name="connsiteX6" fmla="*/ 0 w 8763000"/>
              <a:gd name="connsiteY6" fmla="*/ 979385 h 1305847"/>
              <a:gd name="connsiteX0" fmla="*/ 0 w 8763000"/>
              <a:gd name="connsiteY0" fmla="*/ 979385 h 1324449"/>
              <a:gd name="connsiteX1" fmla="*/ 8110077 w 8763000"/>
              <a:gd name="connsiteY1" fmla="*/ 326462 h 1324449"/>
              <a:gd name="connsiteX2" fmla="*/ 8110077 w 8763000"/>
              <a:gd name="connsiteY2" fmla="*/ 0 h 1324449"/>
              <a:gd name="connsiteX3" fmla="*/ 8763000 w 8763000"/>
              <a:gd name="connsiteY3" fmla="*/ 652924 h 1324449"/>
              <a:gd name="connsiteX4" fmla="*/ 8110077 w 8763000"/>
              <a:gd name="connsiteY4" fmla="*/ 1305847 h 1324449"/>
              <a:gd name="connsiteX5" fmla="*/ 8110077 w 8763000"/>
              <a:gd name="connsiteY5" fmla="*/ 979385 h 1324449"/>
              <a:gd name="connsiteX6" fmla="*/ 0 w 8763000"/>
              <a:gd name="connsiteY6" fmla="*/ 979385 h 1324449"/>
              <a:gd name="connsiteX0" fmla="*/ 0 w 8763000"/>
              <a:gd name="connsiteY0" fmla="*/ 979385 h 1324449"/>
              <a:gd name="connsiteX1" fmla="*/ 8110077 w 8763000"/>
              <a:gd name="connsiteY1" fmla="*/ 326462 h 1324449"/>
              <a:gd name="connsiteX2" fmla="*/ 8110077 w 8763000"/>
              <a:gd name="connsiteY2" fmla="*/ 0 h 1324449"/>
              <a:gd name="connsiteX3" fmla="*/ 8763000 w 8763000"/>
              <a:gd name="connsiteY3" fmla="*/ 652924 h 1324449"/>
              <a:gd name="connsiteX4" fmla="*/ 8110077 w 8763000"/>
              <a:gd name="connsiteY4" fmla="*/ 1305847 h 1324449"/>
              <a:gd name="connsiteX5" fmla="*/ 8110077 w 8763000"/>
              <a:gd name="connsiteY5" fmla="*/ 979385 h 1324449"/>
              <a:gd name="connsiteX6" fmla="*/ 0 w 8763000"/>
              <a:gd name="connsiteY6" fmla="*/ 979385 h 1324449"/>
              <a:gd name="connsiteX0" fmla="*/ 0 w 8763000"/>
              <a:gd name="connsiteY0" fmla="*/ 979385 h 1324449"/>
              <a:gd name="connsiteX1" fmla="*/ 8110077 w 8763000"/>
              <a:gd name="connsiteY1" fmla="*/ 326462 h 1324449"/>
              <a:gd name="connsiteX2" fmla="*/ 8110077 w 8763000"/>
              <a:gd name="connsiteY2" fmla="*/ 0 h 1324449"/>
              <a:gd name="connsiteX3" fmla="*/ 8763000 w 8763000"/>
              <a:gd name="connsiteY3" fmla="*/ 652924 h 1324449"/>
              <a:gd name="connsiteX4" fmla="*/ 8110077 w 8763000"/>
              <a:gd name="connsiteY4" fmla="*/ 1305847 h 1324449"/>
              <a:gd name="connsiteX5" fmla="*/ 8110077 w 8763000"/>
              <a:gd name="connsiteY5" fmla="*/ 979385 h 1324449"/>
              <a:gd name="connsiteX6" fmla="*/ 0 w 8763000"/>
              <a:gd name="connsiteY6" fmla="*/ 979385 h 1324449"/>
              <a:gd name="connsiteX0" fmla="*/ 0 w 8763000"/>
              <a:gd name="connsiteY0" fmla="*/ 979385 h 1441229"/>
              <a:gd name="connsiteX1" fmla="*/ 8110077 w 8763000"/>
              <a:gd name="connsiteY1" fmla="*/ 326462 h 1441229"/>
              <a:gd name="connsiteX2" fmla="*/ 8110077 w 8763000"/>
              <a:gd name="connsiteY2" fmla="*/ 0 h 1441229"/>
              <a:gd name="connsiteX3" fmla="*/ 8763000 w 8763000"/>
              <a:gd name="connsiteY3" fmla="*/ 652924 h 1441229"/>
              <a:gd name="connsiteX4" fmla="*/ 8110077 w 8763000"/>
              <a:gd name="connsiteY4" fmla="*/ 1305847 h 1441229"/>
              <a:gd name="connsiteX5" fmla="*/ 8110077 w 8763000"/>
              <a:gd name="connsiteY5" fmla="*/ 979385 h 1441229"/>
              <a:gd name="connsiteX6" fmla="*/ 0 w 8763000"/>
              <a:gd name="connsiteY6" fmla="*/ 979385 h 1441229"/>
              <a:gd name="connsiteX0" fmla="*/ 0 w 8763000"/>
              <a:gd name="connsiteY0" fmla="*/ 979385 h 1441229"/>
              <a:gd name="connsiteX1" fmla="*/ 8130026 w 8763000"/>
              <a:gd name="connsiteY1" fmla="*/ 456712 h 1441229"/>
              <a:gd name="connsiteX2" fmla="*/ 8110077 w 8763000"/>
              <a:gd name="connsiteY2" fmla="*/ 0 h 1441229"/>
              <a:gd name="connsiteX3" fmla="*/ 8763000 w 8763000"/>
              <a:gd name="connsiteY3" fmla="*/ 652924 h 1441229"/>
              <a:gd name="connsiteX4" fmla="*/ 8110077 w 8763000"/>
              <a:gd name="connsiteY4" fmla="*/ 1305847 h 1441229"/>
              <a:gd name="connsiteX5" fmla="*/ 8110077 w 8763000"/>
              <a:gd name="connsiteY5" fmla="*/ 979385 h 1441229"/>
              <a:gd name="connsiteX6" fmla="*/ 0 w 8763000"/>
              <a:gd name="connsiteY6" fmla="*/ 979385 h 1441229"/>
              <a:gd name="connsiteX0" fmla="*/ 0 w 8763000"/>
              <a:gd name="connsiteY0" fmla="*/ 805936 h 1267780"/>
              <a:gd name="connsiteX1" fmla="*/ 8130026 w 8763000"/>
              <a:gd name="connsiteY1" fmla="*/ 283263 h 1267780"/>
              <a:gd name="connsiteX2" fmla="*/ 8071915 w 8763000"/>
              <a:gd name="connsiteY2" fmla="*/ 0 h 1267780"/>
              <a:gd name="connsiteX3" fmla="*/ 8763000 w 8763000"/>
              <a:gd name="connsiteY3" fmla="*/ 479475 h 1267780"/>
              <a:gd name="connsiteX4" fmla="*/ 8110077 w 8763000"/>
              <a:gd name="connsiteY4" fmla="*/ 1132398 h 1267780"/>
              <a:gd name="connsiteX5" fmla="*/ 8110077 w 8763000"/>
              <a:gd name="connsiteY5" fmla="*/ 805936 h 1267780"/>
              <a:gd name="connsiteX6" fmla="*/ 0 w 8763000"/>
              <a:gd name="connsiteY6" fmla="*/ 805936 h 1267780"/>
              <a:gd name="connsiteX0" fmla="*/ 0 w 8763000"/>
              <a:gd name="connsiteY0" fmla="*/ 805936 h 1267780"/>
              <a:gd name="connsiteX1" fmla="*/ 8130026 w 8763000"/>
              <a:gd name="connsiteY1" fmla="*/ 283263 h 1267780"/>
              <a:gd name="connsiteX2" fmla="*/ 8071915 w 8763000"/>
              <a:gd name="connsiteY2" fmla="*/ 0 h 1267780"/>
              <a:gd name="connsiteX3" fmla="*/ 8763000 w 8763000"/>
              <a:gd name="connsiteY3" fmla="*/ 479475 h 1267780"/>
              <a:gd name="connsiteX4" fmla="*/ 8334543 w 8763000"/>
              <a:gd name="connsiteY4" fmla="*/ 1106351 h 1267780"/>
              <a:gd name="connsiteX5" fmla="*/ 8110077 w 8763000"/>
              <a:gd name="connsiteY5" fmla="*/ 805936 h 1267780"/>
              <a:gd name="connsiteX6" fmla="*/ 0 w 8763000"/>
              <a:gd name="connsiteY6" fmla="*/ 805936 h 1267780"/>
              <a:gd name="connsiteX0" fmla="*/ 0 w 8763000"/>
              <a:gd name="connsiteY0" fmla="*/ 805936 h 1267780"/>
              <a:gd name="connsiteX1" fmla="*/ 8130026 w 8763000"/>
              <a:gd name="connsiteY1" fmla="*/ 283263 h 1267780"/>
              <a:gd name="connsiteX2" fmla="*/ 8071915 w 8763000"/>
              <a:gd name="connsiteY2" fmla="*/ 0 h 1267780"/>
              <a:gd name="connsiteX3" fmla="*/ 8763000 w 8763000"/>
              <a:gd name="connsiteY3" fmla="*/ 479475 h 1267780"/>
              <a:gd name="connsiteX4" fmla="*/ 8132524 w 8763000"/>
              <a:gd name="connsiteY4" fmla="*/ 1030371 h 1267780"/>
              <a:gd name="connsiteX5" fmla="*/ 8110077 w 8763000"/>
              <a:gd name="connsiteY5" fmla="*/ 805936 h 1267780"/>
              <a:gd name="connsiteX6" fmla="*/ 0 w 8763000"/>
              <a:gd name="connsiteY6" fmla="*/ 805936 h 1267780"/>
              <a:gd name="connsiteX0" fmla="*/ 0 w 8763000"/>
              <a:gd name="connsiteY0" fmla="*/ 750579 h 1212423"/>
              <a:gd name="connsiteX1" fmla="*/ 8130026 w 8763000"/>
              <a:gd name="connsiteY1" fmla="*/ 227906 h 1212423"/>
              <a:gd name="connsiteX2" fmla="*/ 8023280 w 8763000"/>
              <a:gd name="connsiteY2" fmla="*/ 0 h 1212423"/>
              <a:gd name="connsiteX3" fmla="*/ 8763000 w 8763000"/>
              <a:gd name="connsiteY3" fmla="*/ 424118 h 1212423"/>
              <a:gd name="connsiteX4" fmla="*/ 8132524 w 8763000"/>
              <a:gd name="connsiteY4" fmla="*/ 975014 h 1212423"/>
              <a:gd name="connsiteX5" fmla="*/ 8110077 w 8763000"/>
              <a:gd name="connsiteY5" fmla="*/ 750579 h 1212423"/>
              <a:gd name="connsiteX6" fmla="*/ 0 w 8763000"/>
              <a:gd name="connsiteY6" fmla="*/ 750579 h 1212423"/>
              <a:gd name="connsiteX0" fmla="*/ 0 w 8763000"/>
              <a:gd name="connsiteY0" fmla="*/ 750579 h 1212423"/>
              <a:gd name="connsiteX1" fmla="*/ 8076902 w 8763000"/>
              <a:gd name="connsiteY1" fmla="*/ 303668 h 1212423"/>
              <a:gd name="connsiteX2" fmla="*/ 8023280 w 8763000"/>
              <a:gd name="connsiteY2" fmla="*/ 0 h 1212423"/>
              <a:gd name="connsiteX3" fmla="*/ 8763000 w 8763000"/>
              <a:gd name="connsiteY3" fmla="*/ 424118 h 1212423"/>
              <a:gd name="connsiteX4" fmla="*/ 8132524 w 8763000"/>
              <a:gd name="connsiteY4" fmla="*/ 975014 h 1212423"/>
              <a:gd name="connsiteX5" fmla="*/ 8110077 w 8763000"/>
              <a:gd name="connsiteY5" fmla="*/ 750579 h 1212423"/>
              <a:gd name="connsiteX6" fmla="*/ 0 w 8763000"/>
              <a:gd name="connsiteY6" fmla="*/ 750579 h 1212423"/>
              <a:gd name="connsiteX0" fmla="*/ 0 w 8763000"/>
              <a:gd name="connsiteY0" fmla="*/ 667002 h 1128846"/>
              <a:gd name="connsiteX1" fmla="*/ 8076902 w 8763000"/>
              <a:gd name="connsiteY1" fmla="*/ 220091 h 1128846"/>
              <a:gd name="connsiteX2" fmla="*/ 8017045 w 8763000"/>
              <a:gd name="connsiteY2" fmla="*/ 0 h 1128846"/>
              <a:gd name="connsiteX3" fmla="*/ 8763000 w 8763000"/>
              <a:gd name="connsiteY3" fmla="*/ 340541 h 1128846"/>
              <a:gd name="connsiteX4" fmla="*/ 8132524 w 8763000"/>
              <a:gd name="connsiteY4" fmla="*/ 891437 h 1128846"/>
              <a:gd name="connsiteX5" fmla="*/ 8110077 w 8763000"/>
              <a:gd name="connsiteY5" fmla="*/ 667002 h 1128846"/>
              <a:gd name="connsiteX6" fmla="*/ 0 w 8763000"/>
              <a:gd name="connsiteY6" fmla="*/ 667002 h 1128846"/>
              <a:gd name="connsiteX0" fmla="*/ 0 w 8716111"/>
              <a:gd name="connsiteY0" fmla="*/ 667002 h 1128846"/>
              <a:gd name="connsiteX1" fmla="*/ 8076902 w 8716111"/>
              <a:gd name="connsiteY1" fmla="*/ 220091 h 1128846"/>
              <a:gd name="connsiteX2" fmla="*/ 8017045 w 8716111"/>
              <a:gd name="connsiteY2" fmla="*/ 0 h 1128846"/>
              <a:gd name="connsiteX3" fmla="*/ 8716111 w 8716111"/>
              <a:gd name="connsiteY3" fmla="*/ 332725 h 1128846"/>
              <a:gd name="connsiteX4" fmla="*/ 8132524 w 8716111"/>
              <a:gd name="connsiteY4" fmla="*/ 891437 h 1128846"/>
              <a:gd name="connsiteX5" fmla="*/ 8110077 w 8716111"/>
              <a:gd name="connsiteY5" fmla="*/ 667002 h 1128846"/>
              <a:gd name="connsiteX6" fmla="*/ 0 w 8716111"/>
              <a:gd name="connsiteY6" fmla="*/ 667002 h 1128846"/>
              <a:gd name="connsiteX0" fmla="*/ 0 w 8238916"/>
              <a:gd name="connsiteY0" fmla="*/ 873656 h 1263471"/>
              <a:gd name="connsiteX1" fmla="*/ 7599707 w 8238916"/>
              <a:gd name="connsiteY1" fmla="*/ 220091 h 1263471"/>
              <a:gd name="connsiteX2" fmla="*/ 7539850 w 8238916"/>
              <a:gd name="connsiteY2" fmla="*/ 0 h 1263471"/>
              <a:gd name="connsiteX3" fmla="*/ 8238916 w 8238916"/>
              <a:gd name="connsiteY3" fmla="*/ 332725 h 1263471"/>
              <a:gd name="connsiteX4" fmla="*/ 7655329 w 8238916"/>
              <a:gd name="connsiteY4" fmla="*/ 891437 h 1263471"/>
              <a:gd name="connsiteX5" fmla="*/ 7632882 w 8238916"/>
              <a:gd name="connsiteY5" fmla="*/ 667002 h 1263471"/>
              <a:gd name="connsiteX6" fmla="*/ 0 w 8238916"/>
              <a:gd name="connsiteY6" fmla="*/ 873656 h 1263471"/>
              <a:gd name="connsiteX0" fmla="*/ 0 w 8238916"/>
              <a:gd name="connsiteY0" fmla="*/ 873656 h 1263471"/>
              <a:gd name="connsiteX1" fmla="*/ 7599707 w 8238916"/>
              <a:gd name="connsiteY1" fmla="*/ 220091 h 1263471"/>
              <a:gd name="connsiteX2" fmla="*/ 7539850 w 8238916"/>
              <a:gd name="connsiteY2" fmla="*/ 0 h 1263471"/>
              <a:gd name="connsiteX3" fmla="*/ 8238916 w 8238916"/>
              <a:gd name="connsiteY3" fmla="*/ 332725 h 1263471"/>
              <a:gd name="connsiteX4" fmla="*/ 7655329 w 8238916"/>
              <a:gd name="connsiteY4" fmla="*/ 891437 h 1263471"/>
              <a:gd name="connsiteX5" fmla="*/ 7632882 w 8238916"/>
              <a:gd name="connsiteY5" fmla="*/ 667002 h 1263471"/>
              <a:gd name="connsiteX6" fmla="*/ 0 w 8238916"/>
              <a:gd name="connsiteY6" fmla="*/ 873656 h 1263471"/>
              <a:gd name="connsiteX0" fmla="*/ 0 w 8238916"/>
              <a:gd name="connsiteY0" fmla="*/ 873656 h 1180888"/>
              <a:gd name="connsiteX1" fmla="*/ 7599707 w 8238916"/>
              <a:gd name="connsiteY1" fmla="*/ 220091 h 1180888"/>
              <a:gd name="connsiteX2" fmla="*/ 7539850 w 8238916"/>
              <a:gd name="connsiteY2" fmla="*/ 0 h 1180888"/>
              <a:gd name="connsiteX3" fmla="*/ 8238916 w 8238916"/>
              <a:gd name="connsiteY3" fmla="*/ 332725 h 1180888"/>
              <a:gd name="connsiteX4" fmla="*/ 7655329 w 8238916"/>
              <a:gd name="connsiteY4" fmla="*/ 891437 h 1180888"/>
              <a:gd name="connsiteX5" fmla="*/ 7632882 w 8238916"/>
              <a:gd name="connsiteY5" fmla="*/ 667002 h 1180888"/>
              <a:gd name="connsiteX6" fmla="*/ 0 w 8238916"/>
              <a:gd name="connsiteY6" fmla="*/ 873656 h 1180888"/>
              <a:gd name="connsiteX0" fmla="*/ 0 w 8238916"/>
              <a:gd name="connsiteY0" fmla="*/ 873656 h 1180888"/>
              <a:gd name="connsiteX1" fmla="*/ 7393815 w 8238916"/>
              <a:gd name="connsiteY1" fmla="*/ 329860 h 1180888"/>
              <a:gd name="connsiteX2" fmla="*/ 7539850 w 8238916"/>
              <a:gd name="connsiteY2" fmla="*/ 0 h 1180888"/>
              <a:gd name="connsiteX3" fmla="*/ 8238916 w 8238916"/>
              <a:gd name="connsiteY3" fmla="*/ 332725 h 1180888"/>
              <a:gd name="connsiteX4" fmla="*/ 7655329 w 8238916"/>
              <a:gd name="connsiteY4" fmla="*/ 891437 h 1180888"/>
              <a:gd name="connsiteX5" fmla="*/ 7632882 w 8238916"/>
              <a:gd name="connsiteY5" fmla="*/ 667002 h 1180888"/>
              <a:gd name="connsiteX6" fmla="*/ 0 w 8238916"/>
              <a:gd name="connsiteY6" fmla="*/ 873656 h 1180888"/>
              <a:gd name="connsiteX0" fmla="*/ 0 w 8238916"/>
              <a:gd name="connsiteY0" fmla="*/ 737714 h 1044946"/>
              <a:gd name="connsiteX1" fmla="*/ 7393815 w 8238916"/>
              <a:gd name="connsiteY1" fmla="*/ 193918 h 1044946"/>
              <a:gd name="connsiteX2" fmla="*/ 7229590 w 8238916"/>
              <a:gd name="connsiteY2" fmla="*/ 0 h 1044946"/>
              <a:gd name="connsiteX3" fmla="*/ 8238916 w 8238916"/>
              <a:gd name="connsiteY3" fmla="*/ 196783 h 1044946"/>
              <a:gd name="connsiteX4" fmla="*/ 7655329 w 8238916"/>
              <a:gd name="connsiteY4" fmla="*/ 755495 h 1044946"/>
              <a:gd name="connsiteX5" fmla="*/ 7632882 w 8238916"/>
              <a:gd name="connsiteY5" fmla="*/ 531060 h 1044946"/>
              <a:gd name="connsiteX6" fmla="*/ 0 w 8238916"/>
              <a:gd name="connsiteY6" fmla="*/ 737714 h 1044946"/>
              <a:gd name="connsiteX0" fmla="*/ 0 w 8238916"/>
              <a:gd name="connsiteY0" fmla="*/ 737714 h 1062469"/>
              <a:gd name="connsiteX1" fmla="*/ 7393815 w 8238916"/>
              <a:gd name="connsiteY1" fmla="*/ 193918 h 1062469"/>
              <a:gd name="connsiteX2" fmla="*/ 7229590 w 8238916"/>
              <a:gd name="connsiteY2" fmla="*/ 0 h 1062469"/>
              <a:gd name="connsiteX3" fmla="*/ 8238916 w 8238916"/>
              <a:gd name="connsiteY3" fmla="*/ 196783 h 1062469"/>
              <a:gd name="connsiteX4" fmla="*/ 7655329 w 8238916"/>
              <a:gd name="connsiteY4" fmla="*/ 755495 h 1062469"/>
              <a:gd name="connsiteX5" fmla="*/ 7632882 w 8238916"/>
              <a:gd name="connsiteY5" fmla="*/ 531060 h 1062469"/>
              <a:gd name="connsiteX6" fmla="*/ 0 w 8238916"/>
              <a:gd name="connsiteY6" fmla="*/ 737714 h 1062469"/>
              <a:gd name="connsiteX0" fmla="*/ 0 w 8238916"/>
              <a:gd name="connsiteY0" fmla="*/ 737714 h 1044722"/>
              <a:gd name="connsiteX1" fmla="*/ 7393815 w 8238916"/>
              <a:gd name="connsiteY1" fmla="*/ 193918 h 1044722"/>
              <a:gd name="connsiteX2" fmla="*/ 7229590 w 8238916"/>
              <a:gd name="connsiteY2" fmla="*/ 0 h 1044722"/>
              <a:gd name="connsiteX3" fmla="*/ 8238916 w 8238916"/>
              <a:gd name="connsiteY3" fmla="*/ 196783 h 1044722"/>
              <a:gd name="connsiteX4" fmla="*/ 7655329 w 8238916"/>
              <a:gd name="connsiteY4" fmla="*/ 755495 h 1044722"/>
              <a:gd name="connsiteX5" fmla="*/ 7632882 w 8238916"/>
              <a:gd name="connsiteY5" fmla="*/ 531060 h 1044722"/>
              <a:gd name="connsiteX6" fmla="*/ 0 w 8238916"/>
              <a:gd name="connsiteY6" fmla="*/ 737714 h 1044722"/>
              <a:gd name="connsiteX0" fmla="*/ 0 w 8238916"/>
              <a:gd name="connsiteY0" fmla="*/ 737714 h 1075606"/>
              <a:gd name="connsiteX1" fmla="*/ 7393815 w 8238916"/>
              <a:gd name="connsiteY1" fmla="*/ 193918 h 1075606"/>
              <a:gd name="connsiteX2" fmla="*/ 7229590 w 8238916"/>
              <a:gd name="connsiteY2" fmla="*/ 0 h 1075606"/>
              <a:gd name="connsiteX3" fmla="*/ 8238916 w 8238916"/>
              <a:gd name="connsiteY3" fmla="*/ 196783 h 1075606"/>
              <a:gd name="connsiteX4" fmla="*/ 7655329 w 8238916"/>
              <a:gd name="connsiteY4" fmla="*/ 755495 h 1075606"/>
              <a:gd name="connsiteX5" fmla="*/ 7632882 w 8238916"/>
              <a:gd name="connsiteY5" fmla="*/ 531060 h 1075606"/>
              <a:gd name="connsiteX6" fmla="*/ 0 w 8238916"/>
              <a:gd name="connsiteY6" fmla="*/ 737714 h 1075606"/>
              <a:gd name="connsiteX0" fmla="*/ 0 w 8238916"/>
              <a:gd name="connsiteY0" fmla="*/ 737714 h 1075606"/>
              <a:gd name="connsiteX1" fmla="*/ 7393815 w 8238916"/>
              <a:gd name="connsiteY1" fmla="*/ 193918 h 1075606"/>
              <a:gd name="connsiteX2" fmla="*/ 7229590 w 8238916"/>
              <a:gd name="connsiteY2" fmla="*/ 0 h 1075606"/>
              <a:gd name="connsiteX3" fmla="*/ 8238916 w 8238916"/>
              <a:gd name="connsiteY3" fmla="*/ 196783 h 1075606"/>
              <a:gd name="connsiteX4" fmla="*/ 7655329 w 8238916"/>
              <a:gd name="connsiteY4" fmla="*/ 755495 h 1075606"/>
              <a:gd name="connsiteX5" fmla="*/ 7632882 w 8238916"/>
              <a:gd name="connsiteY5" fmla="*/ 531060 h 1075606"/>
              <a:gd name="connsiteX6" fmla="*/ 0 w 8238916"/>
              <a:gd name="connsiteY6" fmla="*/ 737714 h 107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8916" h="1075606">
                <a:moveTo>
                  <a:pt x="0" y="737714"/>
                </a:moveTo>
                <a:cubicBezTo>
                  <a:pt x="2498230" y="962274"/>
                  <a:pt x="5576723" y="849943"/>
                  <a:pt x="7393815" y="193918"/>
                </a:cubicBezTo>
                <a:lnTo>
                  <a:pt x="7229590" y="0"/>
                </a:lnTo>
                <a:lnTo>
                  <a:pt x="8238916" y="196783"/>
                </a:lnTo>
                <a:lnTo>
                  <a:pt x="7655329" y="755495"/>
                </a:lnTo>
                <a:lnTo>
                  <a:pt x="7632882" y="531060"/>
                </a:lnTo>
                <a:cubicBezTo>
                  <a:pt x="5946541" y="1073297"/>
                  <a:pt x="4369870" y="1326730"/>
                  <a:pt x="0" y="737714"/>
                </a:cubicBezTo>
                <a:close/>
              </a:path>
            </a:pathLst>
          </a:custGeom>
          <a:solidFill>
            <a:srgbClr val="588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9B8A24-1D9A-52DA-9FD7-40A57E8E0909}"/>
              </a:ext>
            </a:extLst>
          </p:cNvPr>
          <p:cNvSpPr txBox="1"/>
          <p:nvPr/>
        </p:nvSpPr>
        <p:spPr>
          <a:xfrm>
            <a:off x="9545856" y="9088023"/>
            <a:ext cx="73892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출처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]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https://www.statista.com/statistics/647231/worldwide-blockchain-technolog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14297" y="761905"/>
            <a:ext cx="14057130" cy="1384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이더리움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-1921429" y="1847010"/>
            <a:ext cx="22128571" cy="879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이더리움은 기존까지 우리가 논의해왔던 암호화폐들과는 완전히 다른 특징을 지닌다.</a:t>
            </a:r>
          </a:p>
          <a:p>
            <a:pPr algn="ctr">
              <a:lnSpc>
                <a:spcPct val="150000"/>
              </a:lnSpc>
            </a:pPr>
            <a:r>
              <a:rPr lang="en-US" sz="18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이더리움의 가장 중요한 특징인 스마트 컨트랙트, 탈중앙화 애플리케이션(DApp), ICO(Initial Coin Offering), 그리고 이더(Ether)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61905" y="3961905"/>
            <a:ext cx="3666667" cy="5561905"/>
            <a:chOff x="761905" y="3961905"/>
            <a:chExt cx="3666667" cy="55619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3961905"/>
              <a:ext cx="3666667" cy="5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3961905"/>
            <a:ext cx="3666667" cy="139683"/>
            <a:chOff x="761905" y="3961905"/>
            <a:chExt cx="3666667" cy="1396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3961905"/>
              <a:ext cx="3666667" cy="13968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88095" y="4484448"/>
            <a:ext cx="4614286" cy="1588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스마트</a:t>
            </a:r>
          </a:p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컨트랙트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853779" y="5537340"/>
            <a:ext cx="3482917" cy="1530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실제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문서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상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이루어지는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계약은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사람이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직접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실행하고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,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법에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의해서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강제되지만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스마트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컨트렉트는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블록체인이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유효성을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보증하고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컴퓨터가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자동으로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실행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61905" y="7342857"/>
            <a:ext cx="3666667" cy="2200000"/>
            <a:chOff x="761905" y="7342857"/>
            <a:chExt cx="3666667" cy="22000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7342857"/>
              <a:ext cx="3666667" cy="220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6984" y="3961905"/>
            <a:ext cx="3666667" cy="5561905"/>
            <a:chOff x="5126984" y="3961905"/>
            <a:chExt cx="3666667" cy="5561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6984" y="3961905"/>
              <a:ext cx="3666667" cy="55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26984" y="3961905"/>
            <a:ext cx="3666667" cy="139683"/>
            <a:chOff x="5126984" y="3961905"/>
            <a:chExt cx="3666667" cy="1396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6984" y="3961905"/>
              <a:ext cx="3666667" cy="1396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653171" y="4484448"/>
            <a:ext cx="4614286" cy="1588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탈중앙화</a:t>
            </a:r>
          </a:p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애플리케이션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5198394" y="5766798"/>
            <a:ext cx="3523839" cy="1161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이더리움 블록체인의 규칙과, </a:t>
            </a: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다양한</a:t>
            </a:r>
            <a:endParaRPr lang="en-US" sz="1600" kern="0" spc="-1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600" kern="0" spc="-1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개발</a:t>
            </a: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도구들을 사용하여 자신들의 필요에 맞춤화된 애플리케이션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126984" y="7342857"/>
            <a:ext cx="3666667" cy="2200000"/>
            <a:chOff x="5126984" y="7342857"/>
            <a:chExt cx="3666667" cy="2200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6984" y="7342857"/>
              <a:ext cx="3666667" cy="220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92063" y="3961905"/>
            <a:ext cx="3666667" cy="5561905"/>
            <a:chOff x="9492063" y="3961905"/>
            <a:chExt cx="3666667" cy="55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2063" y="3961905"/>
              <a:ext cx="3666667" cy="55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92063" y="3961905"/>
            <a:ext cx="3666667" cy="139683"/>
            <a:chOff x="9492063" y="3961905"/>
            <a:chExt cx="3666667" cy="1396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2063" y="3961905"/>
              <a:ext cx="3666667" cy="139683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018286" y="4484448"/>
            <a:ext cx="4614286" cy="1588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토큰 생성과</a:t>
            </a:r>
          </a:p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ICO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9492063" y="5764133"/>
            <a:ext cx="3666667" cy="1161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근본적인 자금 조달의 문제가 있는 DApp이 자체적으로 사용하는 토큰을 만들 수 있게 내부 화폐의 역할 제공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9492063" y="7342857"/>
            <a:ext cx="3666667" cy="2200000"/>
            <a:chOff x="9492063" y="7342857"/>
            <a:chExt cx="3666667" cy="22000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2063" y="7342857"/>
              <a:ext cx="3666667" cy="220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57143" y="3961905"/>
            <a:ext cx="3666667" cy="5561905"/>
            <a:chOff x="13857143" y="3961905"/>
            <a:chExt cx="3666667" cy="556190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57143" y="3961905"/>
              <a:ext cx="3666667" cy="55619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57143" y="3961905"/>
            <a:ext cx="3666667" cy="139683"/>
            <a:chOff x="13857143" y="3961905"/>
            <a:chExt cx="3666667" cy="13968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7143" y="3961905"/>
              <a:ext cx="3666667" cy="13968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3383333" y="4484448"/>
            <a:ext cx="4614286" cy="8118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이더(Ether)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3891833" y="5537340"/>
            <a:ext cx="3597286" cy="15308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기본적으로 다른 암호화폐와 마찬가지로 서로 돈을 주고 받을 수 있는 화폐의 기능</a:t>
            </a:r>
          </a:p>
          <a:p>
            <a:pPr algn="ctr">
              <a:lnSpc>
                <a:spcPct val="150000"/>
              </a:lnSpc>
            </a:pPr>
            <a:r>
              <a:rPr lang="en-US" sz="1600" kern="0" spc="-1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채굴자들이 스마트 컨트랙트를 실행시키는 데 필요한 수수료의 지불 수단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857143" y="7342857"/>
            <a:ext cx="3666667" cy="2200000"/>
            <a:chOff x="13857143" y="7342857"/>
            <a:chExt cx="3666667" cy="22000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857143" y="7342857"/>
              <a:ext cx="3666667" cy="22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580049"/>
            <a:chOff x="0" y="0"/>
            <a:chExt cx="18285714" cy="3580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42856" y="761905"/>
            <a:ext cx="18571422" cy="1379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What's DApp?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61905" y="2476094"/>
            <a:ext cx="7047715" cy="7047715"/>
            <a:chOff x="761905" y="2476094"/>
            <a:chExt cx="7047715" cy="70477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2476094"/>
              <a:ext cx="7047715" cy="704771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142855" y="5290487"/>
            <a:ext cx="7890677" cy="461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kern="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디앱</a:t>
            </a:r>
            <a:r>
              <a:rPr lang="en-US" sz="1800" kern="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(DApp)또는 댑이란 Decentralizaed Application의 약자로서, 이더리움, 큐텀,  이오스같은 플랫폼 코인 위에서 작동하는 탈중앙화 </a:t>
            </a:r>
            <a:r>
              <a:rPr lang="en-US" sz="1800" kern="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분산</a:t>
            </a:r>
            <a:r>
              <a:rPr lang="en-US" sz="1800" kern="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애플리케이션</a:t>
            </a:r>
            <a:endParaRPr lang="en-US" sz="1800" kern="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kern="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코드가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탈중앙화된 peer-to-peer network 위에서 작동하고, 데이터 호출 및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등록을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블록체인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데이터베이스로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사용하는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애플리케이션</a:t>
            </a:r>
            <a:endParaRPr lang="en-US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블록체인에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DApp이 저장되며, EVM이 DApp을 실행시키고, 처리 결과들을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블록체인에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기록</a:t>
            </a:r>
            <a:endParaRPr lang="en-US" sz="18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누구나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실행 가능하며, 셧다운이 없고, </a:t>
            </a:r>
            <a:r>
              <a:rPr lang="en-US" sz="1800" dirty="0" err="1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접속제한도</a:t>
            </a:r>
            <a:r>
              <a:rPr 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 없</a:t>
            </a:r>
            <a:r>
              <a:rPr lang="ko-KR" altLang="en-US" sz="1800" dirty="0">
                <a:solidFill>
                  <a:srgbClr val="000000"/>
                </a:solidFill>
                <a:latin typeface="S-Core Dream 4 Regular" pitchFamily="34" charset="0"/>
                <a:cs typeface="S-Core Dream 4 Regular" pitchFamily="34" charset="0"/>
              </a:rPr>
              <a:t>음</a:t>
            </a:r>
            <a:endParaRPr lang="en-US" sz="1800" dirty="0">
              <a:solidFill>
                <a:srgbClr val="000000"/>
              </a:solidFill>
              <a:latin typeface="S-Core Dream 4 Regular" pitchFamily="34" charset="0"/>
              <a:cs typeface="S-Core Dream 4 Regular" pitchFamily="34" charset="0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916068" y="2175180"/>
            <a:ext cx="2809738" cy="2809738"/>
            <a:chOff x="11916068" y="2175180"/>
            <a:chExt cx="2809738" cy="2809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6068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75180"/>
            <a:ext cx="2809738" cy="2809738"/>
            <a:chOff x="9142857" y="2175180"/>
            <a:chExt cx="2809738" cy="2809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4072" y="2175180"/>
            <a:ext cx="2809738" cy="2809738"/>
            <a:chOff x="14714072" y="2175180"/>
            <a:chExt cx="2809738" cy="28097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4072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13334" y="2476094"/>
            <a:ext cx="2232455" cy="2232455"/>
            <a:chOff x="12213334" y="2476094"/>
            <a:chExt cx="2232455" cy="22324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13334" y="2476094"/>
              <a:ext cx="2232455" cy="2232455"/>
              <a:chOff x="12213334" y="2476094"/>
              <a:chExt cx="2232455" cy="22324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13334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11932252" y="3696225"/>
              <a:ext cx="2776765" cy="4074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P2P 방식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3073645" y="2922820"/>
              <a:ext cx="511834" cy="444494"/>
              <a:chOff x="13073645" y="2922820"/>
              <a:chExt cx="511834" cy="4444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73645" y="2922820"/>
                <a:ext cx="511834" cy="44449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423955" y="2476094"/>
            <a:ext cx="2232455" cy="2232455"/>
            <a:chOff x="9423955" y="2476094"/>
            <a:chExt cx="2232455" cy="22324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23955" y="2476094"/>
              <a:ext cx="2232455" cy="2232455"/>
              <a:chOff x="9423955" y="2476094"/>
              <a:chExt cx="2232455" cy="22324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23955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9151777" y="3599657"/>
              <a:ext cx="2776765" cy="854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탈중앙화</a:t>
              </a:r>
            </a:p>
            <a:p>
              <a:pPr algn="ctr"/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분산 애플리케이션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10287924" y="2896414"/>
              <a:ext cx="504516" cy="492211"/>
              <a:chOff x="10287924" y="2896414"/>
              <a:chExt cx="504516" cy="4922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87924" y="2896414"/>
                <a:ext cx="504516" cy="4922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5002713" y="2476094"/>
            <a:ext cx="2232455" cy="2232455"/>
            <a:chOff x="15002713" y="2476094"/>
            <a:chExt cx="2232455" cy="223245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02713" y="2476094"/>
              <a:ext cx="2232455" cy="2232455"/>
              <a:chOff x="15002713" y="2476094"/>
              <a:chExt cx="2232455" cy="22324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2713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14730558" y="3696225"/>
              <a:ext cx="2776765" cy="4074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누구나 실행 가능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5858745" y="2845111"/>
              <a:ext cx="520391" cy="520429"/>
              <a:chOff x="15858745" y="2845111"/>
              <a:chExt cx="520391" cy="5204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58745" y="2845111"/>
                <a:ext cx="520391" cy="52042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558107" y="3464588"/>
            <a:ext cx="759611" cy="231637"/>
            <a:chOff x="11558107" y="3464588"/>
            <a:chExt cx="759611" cy="2316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8107" y="3464588"/>
              <a:ext cx="759611" cy="231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98170" y="3464588"/>
            <a:ext cx="759611" cy="231637"/>
            <a:chOff x="14398170" y="3464588"/>
            <a:chExt cx="759611" cy="2316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8170" y="3464588"/>
              <a:ext cx="759611" cy="231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031714" y="1681590"/>
            <a:ext cx="9061542" cy="3619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800" kern="0" spc="-500" dirty="0">
                <a:solidFill>
                  <a:srgbClr val="5886FF"/>
                </a:solidFill>
                <a:latin typeface="S-Core Dream 8 Heavy" pitchFamily="34" charset="0"/>
                <a:cs typeface="S-Core Dream 8 Heavy" pitchFamily="34" charset="0"/>
              </a:rPr>
              <a:t>02</a:t>
            </a:r>
          </a:p>
          <a:p>
            <a:r>
              <a:rPr lang="en-US" sz="6800" kern="0" spc="-5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프로젝트 구축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0068000" y="6068933"/>
            <a:ext cx="6562850" cy="1696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종이투표의 문제점</a:t>
            </a: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요구사항</a:t>
            </a:r>
          </a:p>
          <a:p>
            <a:pPr>
              <a:lnSpc>
                <a:spcPct val="150000"/>
              </a:lnSpc>
            </a:pPr>
            <a:r>
              <a:rPr lang="en-US" sz="2400" kern="0" spc="-100" dirty="0">
                <a:solidFill>
                  <a:srgbClr val="000000"/>
                </a:solidFill>
                <a:latin typeface="S-Core Dream 3 Light" pitchFamily="34" charset="0"/>
                <a:cs typeface="S-Core Dream 3 Light" pitchFamily="34" charset="0"/>
              </a:rPr>
              <a:t>■  Data Flow</a:t>
            </a:r>
          </a:p>
        </p:txBody>
      </p:sp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580049"/>
            <a:chOff x="0" y="0"/>
            <a:chExt cx="18285714" cy="35800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142856" y="761905"/>
            <a:ext cx="18571422" cy="13840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itchFamily="34" charset="0"/>
                <a:cs typeface="S-Core Dream 6 Bold" pitchFamily="34" charset="0"/>
              </a:rPr>
              <a:t>종이투표의 문제점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61905" y="2476094"/>
            <a:ext cx="7047715" cy="7047715"/>
            <a:chOff x="761905" y="2476094"/>
            <a:chExt cx="7047715" cy="70477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5" y="2476094"/>
              <a:ext cx="7047715" cy="7047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16068" y="2175180"/>
            <a:ext cx="2809738" cy="2809738"/>
            <a:chOff x="11916068" y="2175180"/>
            <a:chExt cx="2809738" cy="28097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6068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75180"/>
            <a:ext cx="2809738" cy="2809738"/>
            <a:chOff x="9142857" y="2175180"/>
            <a:chExt cx="2809738" cy="28097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4072" y="2175180"/>
            <a:ext cx="2809738" cy="2809738"/>
            <a:chOff x="14714072" y="2175180"/>
            <a:chExt cx="2809738" cy="28097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4072" y="2175180"/>
              <a:ext cx="2809738" cy="28097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32252" y="2476094"/>
            <a:ext cx="2776765" cy="2232455"/>
            <a:chOff x="11932252" y="2476094"/>
            <a:chExt cx="2776765" cy="22324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213334" y="2476094"/>
              <a:ext cx="2232455" cy="2232455"/>
              <a:chOff x="12213334" y="2476094"/>
              <a:chExt cx="2232455" cy="22324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213334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23" name="Object 23"/>
            <p:cNvSpPr txBox="1"/>
            <p:nvPr/>
          </p:nvSpPr>
          <p:spPr>
            <a:xfrm>
              <a:off x="11932252" y="3696225"/>
              <a:ext cx="2776765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500" kern="0" spc="-100" dirty="0">
                  <a:solidFill>
                    <a:srgbClr val="FFFF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시간</a:t>
              </a:r>
              <a:r>
                <a:rPr lang="en-US" altLang="ko-KR" sz="1500" kern="0" spc="-100" dirty="0">
                  <a:solidFill>
                    <a:srgbClr val="FFFF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, </a:t>
              </a:r>
              <a:r>
                <a:rPr lang="ko-KR" altLang="en-US" sz="1500" kern="0" spc="-100" dirty="0">
                  <a:solidFill>
                    <a:srgbClr val="FFFFFF"/>
                  </a:solidFill>
                  <a:latin typeface="S-Core Dream 4 Regular" panose="020B0503030302020204" pitchFamily="34" charset="-127"/>
                  <a:ea typeface="S-Core Dream 4 Regular" panose="020B0503030302020204" pitchFamily="34" charset="-127"/>
                  <a:cs typeface="S-Core Dream 4 Regular" pitchFamily="34" charset="0"/>
                </a:rPr>
                <a:t>장소 한계</a:t>
              </a:r>
              <a:endParaRPr lang="en-US" dirty="0">
                <a:latin typeface="S-Core Dream 4 Regular" panose="020B0503030302020204" pitchFamily="34" charset="-127"/>
                <a:ea typeface="S-Core Dream 4 Regular" panose="020B0503030302020204" pitchFamily="34" charset="-127"/>
              </a:endParaRPr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13073645" y="2922820"/>
              <a:ext cx="511834" cy="444494"/>
              <a:chOff x="13073645" y="2922820"/>
              <a:chExt cx="511834" cy="44449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73645" y="2922820"/>
                <a:ext cx="511834" cy="444494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9124111" y="2476094"/>
            <a:ext cx="2776765" cy="2232455"/>
            <a:chOff x="9124111" y="2476094"/>
            <a:chExt cx="2776765" cy="223245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23955" y="2476094"/>
              <a:ext cx="2232455" cy="2232455"/>
              <a:chOff x="9423955" y="2476094"/>
              <a:chExt cx="2232455" cy="223245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423955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9124111" y="3696225"/>
              <a:ext cx="2776765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500" kern="0" spc="-100" dirty="0" err="1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투표</a:t>
              </a:r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 </a:t>
              </a:r>
              <a:r>
                <a:rPr lang="ko-KR" alt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조작</a:t>
              </a:r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 위험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10287924" y="2896414"/>
              <a:ext cx="504516" cy="492211"/>
              <a:chOff x="10287924" y="2896414"/>
              <a:chExt cx="504516" cy="49221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287924" y="2896414"/>
                <a:ext cx="504516" cy="492211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4730539" y="2476094"/>
            <a:ext cx="2776765" cy="2232455"/>
            <a:chOff x="14730539" y="2476094"/>
            <a:chExt cx="2776765" cy="223245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002713" y="2476094"/>
              <a:ext cx="2232455" cy="2232455"/>
              <a:chOff x="15002713" y="2476094"/>
              <a:chExt cx="2232455" cy="223245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002713" y="2476094"/>
                <a:ext cx="2232455" cy="2232455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14730539" y="3696229"/>
              <a:ext cx="2776765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인력</a:t>
              </a:r>
              <a:r>
                <a:rPr lang="en-US" altLang="ko-KR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, </a:t>
              </a:r>
              <a:r>
                <a:rPr lang="en-US" sz="1500" kern="0" spc="-100" dirty="0" err="1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자원</a:t>
              </a:r>
              <a:r>
                <a:rPr lang="en-US" sz="1500" kern="0" spc="-100" dirty="0">
                  <a:solidFill>
                    <a:srgbClr val="FFFFFF"/>
                  </a:solidFill>
                  <a:latin typeface="S-Core Dream 4 Regular" pitchFamily="34" charset="0"/>
                  <a:cs typeface="S-Core Dream 4 Regular" pitchFamily="34" charset="0"/>
                </a:rPr>
                <a:t> 낭비</a:t>
              </a:r>
              <a:endParaRPr lang="en-US" dirty="0"/>
            </a:p>
          </p:txBody>
        </p:sp>
        <p:grpSp>
          <p:nvGrpSpPr>
            <p:cNvPr id="1014" name="그룹 1014"/>
            <p:cNvGrpSpPr/>
            <p:nvPr/>
          </p:nvGrpSpPr>
          <p:grpSpPr>
            <a:xfrm>
              <a:off x="15858745" y="2845111"/>
              <a:ext cx="520391" cy="520429"/>
              <a:chOff x="15858745" y="2845111"/>
              <a:chExt cx="520391" cy="52042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858745" y="2845111"/>
                <a:ext cx="520391" cy="52042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558107" y="3464588"/>
            <a:ext cx="759611" cy="231637"/>
            <a:chOff x="11558107" y="3464588"/>
            <a:chExt cx="759611" cy="2316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8107" y="3464588"/>
              <a:ext cx="759611" cy="2316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98170" y="3464588"/>
            <a:ext cx="759611" cy="231637"/>
            <a:chOff x="14398170" y="3464588"/>
            <a:chExt cx="759611" cy="2316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98170" y="3464588"/>
              <a:ext cx="759611" cy="231637"/>
            </a:xfrm>
            <a:prstGeom prst="rect">
              <a:avLst/>
            </a:prstGeom>
          </p:spPr>
        </p:pic>
      </p:grpSp>
      <p:sp>
        <p:nvSpPr>
          <p:cNvPr id="36" name="Object 9">
            <a:extLst>
              <a:ext uri="{FF2B5EF4-FFF2-40B4-BE49-F238E27FC236}">
                <a16:creationId xmlns:a16="http://schemas.microsoft.com/office/drawing/2014/main" id="{F9AD6705-E9A4-95EE-D0E1-8173BCA95C66}"/>
              </a:ext>
            </a:extLst>
          </p:cNvPr>
          <p:cNvSpPr txBox="1"/>
          <p:nvPr/>
        </p:nvSpPr>
        <p:spPr>
          <a:xfrm>
            <a:off x="9142855" y="5454830"/>
            <a:ext cx="7890677" cy="4201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kern="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투표자가 투표를 했는지 사람이 전부 기억할 수 없어서 고의에 의한 이중 투표나 투표 조작의 위험이 있음</a:t>
            </a:r>
            <a:endParaRPr lang="en-US" altLang="ko-KR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sz="1800" kern="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몸이 불편하거나 투표장까지 갈 시간이 없는 사람들은 직접 투표를 하기 어려움</a:t>
            </a:r>
            <a:endParaRPr lang="en-US" altLang="ko-KR" sz="18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투표 개표까지 많은 시간이 걸려 </a:t>
            </a:r>
            <a:r>
              <a:rPr lang="ko-KR" altLang="en-US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개표를 위해 많은 사람들이 필요하며</a:t>
            </a:r>
            <a:r>
              <a:rPr lang="en-US" altLang="ko-KR" sz="18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, </a:t>
            </a:r>
            <a:r>
              <a:rPr lang="ko-KR" altLang="en-US" sz="18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수작업이므로 개표의 정확성을 완벽 보장할 수 없음</a:t>
            </a:r>
            <a:endParaRPr lang="en-US" altLang="ko-KR" sz="18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8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종이로 만들어진 투표용지로 자원의 낭비가 심함</a:t>
            </a:r>
            <a:endParaRPr lang="en-US" altLang="ko-KR" sz="18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70269" y="761905"/>
            <a:ext cx="9745184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200" kern="0" spc="-4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요구사항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086" y="1835207"/>
            <a:ext cx="127395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종이투표의 문제점 해결을 위해 필요한 프로젝트 요구사항</a:t>
            </a:r>
            <a:endParaRPr lang="en-US" altLang="ko-KR" kern="0" spc="-100" dirty="0">
              <a:solidFill>
                <a:srgbClr val="000000"/>
              </a:solidFill>
              <a:latin typeface="S-Core Dream 4 Regular" panose="020B0503030302020204" pitchFamily="34" charset="-127"/>
              <a:ea typeface="S-Core Dream 4 Regular" panose="020B0503030302020204" pitchFamily="34" charset="-127"/>
              <a:cs typeface="S-Core Dream 4 Regular" pitchFamily="34" charset="0"/>
            </a:endParaRPr>
          </a:p>
          <a:p>
            <a:pPr algn="ctr"/>
            <a:r>
              <a:rPr lang="ko-KR" altLang="en-US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요구사항을 가장 기본적인 프로젝트의 구현 목표로 삼았다</a:t>
            </a:r>
            <a:r>
              <a:rPr lang="en-US" altLang="ko-KR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</p:txBody>
      </p:sp>
      <p:grpSp>
        <p:nvGrpSpPr>
          <p:cNvPr id="1002" name="그룹 1002"/>
          <p:cNvGrpSpPr/>
          <p:nvPr/>
        </p:nvGrpSpPr>
        <p:grpSpPr>
          <a:xfrm>
            <a:off x="3533662" y="3375408"/>
            <a:ext cx="11218391" cy="6123031"/>
            <a:chOff x="3533662" y="3375408"/>
            <a:chExt cx="11218391" cy="61230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33662" y="3375408"/>
              <a:ext cx="11218391" cy="6123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1905" y="4295710"/>
            <a:ext cx="5118449" cy="2007880"/>
            <a:chOff x="761905" y="4295710"/>
            <a:chExt cx="5118449" cy="2007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4295710"/>
              <a:ext cx="5118449" cy="20078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1905" y="4295710"/>
            <a:ext cx="5118449" cy="120692"/>
            <a:chOff x="761905" y="4295710"/>
            <a:chExt cx="5118449" cy="12069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905" y="4295710"/>
              <a:ext cx="5118449" cy="120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01367" y="4668493"/>
            <a:ext cx="56903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페이지 분리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1367" y="5150911"/>
            <a:ext cx="4537429" cy="10125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페이지를 분리해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, </a:t>
            </a: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시각적 안정성과 기능적 편리성을 키운다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페이지는 기본적으로 메인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 </a:t>
            </a: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페이지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투표 페이지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, </a:t>
            </a: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결과 출력페이지로 나뉜다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sz="138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761905" y="6608352"/>
            <a:ext cx="5118449" cy="2007880"/>
            <a:chOff x="761905" y="6608352"/>
            <a:chExt cx="5118449" cy="20078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1905" y="6608352"/>
              <a:ext cx="5118449" cy="20078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1905" y="6608352"/>
            <a:ext cx="5118449" cy="120692"/>
            <a:chOff x="761905" y="6608352"/>
            <a:chExt cx="5118449" cy="1206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905" y="6608352"/>
              <a:ext cx="5118449" cy="120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01371" y="6981133"/>
            <a:ext cx="56903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계정 정보 출력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1371" y="7568558"/>
            <a:ext cx="4537429" cy="693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8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현재 메타마스크의 계정을 확인할 수 있도록 투표 페이지 하단에 해당 계정 정보를 출력한다</a:t>
            </a:r>
            <a:r>
              <a:rPr lang="en-US" altLang="ko-KR" sz="1380" dirty="0">
                <a:latin typeface="S-Core Dream 4 Regular" panose="020B0503030302020204" pitchFamily="34" charset="-127"/>
                <a:ea typeface="S-Core Dream 4 Regular" panose="020B0503030302020204" pitchFamily="34" charset="-127"/>
              </a:rPr>
              <a:t>.</a:t>
            </a:r>
            <a:endParaRPr lang="en-US" sz="138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2405360" y="6608352"/>
            <a:ext cx="5118449" cy="2007880"/>
            <a:chOff x="12405360" y="6608352"/>
            <a:chExt cx="5118449" cy="20078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0" y="6608352"/>
              <a:ext cx="5118449" cy="20078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5360" y="6608352"/>
            <a:ext cx="5118449" cy="120692"/>
            <a:chOff x="12405360" y="6608352"/>
            <a:chExt cx="5118449" cy="1206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05360" y="6608352"/>
              <a:ext cx="5118449" cy="120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2744857" y="6981133"/>
            <a:ext cx="56903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투표 결과 출력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744827" y="7568558"/>
            <a:ext cx="4439518" cy="693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투표를 완료하고 값을 카운트 해 투표 페이지에 해당 후보자의 득표수를 출력한다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  <a:endParaRPr lang="en-US" sz="138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2405360" y="4295710"/>
            <a:ext cx="5118449" cy="2007880"/>
            <a:chOff x="12405360" y="4295710"/>
            <a:chExt cx="5118449" cy="200788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05360" y="4295710"/>
              <a:ext cx="5118449" cy="20078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05360" y="4295710"/>
            <a:ext cx="5118449" cy="120692"/>
            <a:chOff x="12405360" y="4295710"/>
            <a:chExt cx="5118449" cy="12069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05360" y="4295710"/>
              <a:ext cx="5118449" cy="12069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2744857" y="4668495"/>
            <a:ext cx="56903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중복 투표 방지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44827" y="5255915"/>
            <a:ext cx="4439518" cy="6939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블록체인의 대표 장점인 분산원장 기술을 이용해 같은 계정으로 이중 투표가 불가능 하도록 한다</a:t>
            </a:r>
            <a:r>
              <a:rPr lang="en-US" altLang="ko-KR" sz="1380" kern="0" spc="-100" dirty="0">
                <a:solidFill>
                  <a:srgbClr val="000000"/>
                </a:solidFill>
                <a:latin typeface="S-Core Dream 4 Regular" panose="020B0503030302020204" pitchFamily="34" charset="-127"/>
                <a:ea typeface="S-Core Dream 4 Regular" panose="020B0503030302020204" pitchFamily="34" charset="-127"/>
                <a:cs typeface="S-Core Dream 4 Regular" pitchFamily="34" charset="0"/>
              </a:rPr>
              <a:t>.</a:t>
            </a:r>
            <a:endParaRPr lang="en-US" sz="1380" dirty="0">
              <a:latin typeface="S-Core Dream 4 Regular" panose="020B0503030302020204" pitchFamily="34" charset="-127"/>
              <a:ea typeface="S-Core Dream 4 Regular" panose="020B0503030302020204" pitchFamily="34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788</ep:Words>
  <ep:PresentationFormat>사용자 지정</ep:PresentationFormat>
  <ep:Paragraphs>140</ep:Paragraphs>
  <ep:Slides>20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2022-06-12T11:32:23.000</dcterms:created>
  <dc:creator>officegen</dc:creator>
  <cp:lastModifiedBy>keule</cp:lastModifiedBy>
  <dcterms:modified xsi:type="dcterms:W3CDTF">2023-11-20T11:50:40.891</dcterms:modified>
  <cp:revision>162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